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60" r:id="rId2"/>
  </p:sldIdLst>
  <p:sldSz cx="6858000" cy="9906000" type="A4"/>
  <p:notesSz cx="6807200" cy="9939338"/>
  <p:defaultTextStyle>
    <a:defPPr>
      <a:defRPr lang="en-US"/>
    </a:defPPr>
    <a:lvl1pPr marL="0" algn="l" defTabSz="457117" rtl="0" eaLnBrk="1" latinLnBrk="0" hangingPunct="1">
      <a:defRPr sz="1799" kern="1200">
        <a:solidFill>
          <a:schemeClr val="tx1"/>
        </a:solidFill>
        <a:latin typeface="+mn-lt"/>
        <a:ea typeface="+mn-ea"/>
        <a:cs typeface="+mn-cs"/>
      </a:defRPr>
    </a:lvl1pPr>
    <a:lvl2pPr marL="457117" algn="l" defTabSz="457117" rtl="0" eaLnBrk="1" latinLnBrk="0" hangingPunct="1">
      <a:defRPr sz="1799" kern="1200">
        <a:solidFill>
          <a:schemeClr val="tx1"/>
        </a:solidFill>
        <a:latin typeface="+mn-lt"/>
        <a:ea typeface="+mn-ea"/>
        <a:cs typeface="+mn-cs"/>
      </a:defRPr>
    </a:lvl2pPr>
    <a:lvl3pPr marL="914235" algn="l" defTabSz="457117" rtl="0" eaLnBrk="1" latinLnBrk="0" hangingPunct="1">
      <a:defRPr sz="1799" kern="1200">
        <a:solidFill>
          <a:schemeClr val="tx1"/>
        </a:solidFill>
        <a:latin typeface="+mn-lt"/>
        <a:ea typeface="+mn-ea"/>
        <a:cs typeface="+mn-cs"/>
      </a:defRPr>
    </a:lvl3pPr>
    <a:lvl4pPr marL="1371353" algn="l" defTabSz="457117" rtl="0" eaLnBrk="1" latinLnBrk="0" hangingPunct="1">
      <a:defRPr sz="1799" kern="1200">
        <a:solidFill>
          <a:schemeClr val="tx1"/>
        </a:solidFill>
        <a:latin typeface="+mn-lt"/>
        <a:ea typeface="+mn-ea"/>
        <a:cs typeface="+mn-cs"/>
      </a:defRPr>
    </a:lvl4pPr>
    <a:lvl5pPr marL="1828470" algn="l" defTabSz="457117" rtl="0" eaLnBrk="1" latinLnBrk="0" hangingPunct="1">
      <a:defRPr sz="1799" kern="1200">
        <a:solidFill>
          <a:schemeClr val="tx1"/>
        </a:solidFill>
        <a:latin typeface="+mn-lt"/>
        <a:ea typeface="+mn-ea"/>
        <a:cs typeface="+mn-cs"/>
      </a:defRPr>
    </a:lvl5pPr>
    <a:lvl6pPr marL="2285588" algn="l" defTabSz="457117" rtl="0" eaLnBrk="1" latinLnBrk="0" hangingPunct="1">
      <a:defRPr sz="1799" kern="1200">
        <a:solidFill>
          <a:schemeClr val="tx1"/>
        </a:solidFill>
        <a:latin typeface="+mn-lt"/>
        <a:ea typeface="+mn-ea"/>
        <a:cs typeface="+mn-cs"/>
      </a:defRPr>
    </a:lvl6pPr>
    <a:lvl7pPr marL="2742705" algn="l" defTabSz="457117" rtl="0" eaLnBrk="1" latinLnBrk="0" hangingPunct="1">
      <a:defRPr sz="1799" kern="1200">
        <a:solidFill>
          <a:schemeClr val="tx1"/>
        </a:solidFill>
        <a:latin typeface="+mn-lt"/>
        <a:ea typeface="+mn-ea"/>
        <a:cs typeface="+mn-cs"/>
      </a:defRPr>
    </a:lvl7pPr>
    <a:lvl8pPr marL="3199823" algn="l" defTabSz="457117" rtl="0" eaLnBrk="1" latinLnBrk="0" hangingPunct="1">
      <a:defRPr sz="1799" kern="1200">
        <a:solidFill>
          <a:schemeClr val="tx1"/>
        </a:solidFill>
        <a:latin typeface="+mn-lt"/>
        <a:ea typeface="+mn-ea"/>
        <a:cs typeface="+mn-cs"/>
      </a:defRPr>
    </a:lvl8pPr>
    <a:lvl9pPr marL="3656940" algn="l" defTabSz="457117"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660"/>
  </p:normalViewPr>
  <p:slideViewPr>
    <p:cSldViewPr snapToGrid="0">
      <p:cViewPr varScale="1">
        <p:scale>
          <a:sx n="57" d="100"/>
          <a:sy n="57" d="100"/>
        </p:scale>
        <p:origin x="2100" y="6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C4DA51C-E70D-413A-A81B-F7974C28AB87}" type="datetimeFigureOut">
              <a:rPr kumimoji="1" lang="ja-JP" altLang="en-US" smtClean="0"/>
              <a:t>2022/5/11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9E06D97-5138-4517-AF76-2E44F06B3330}" type="slidenum">
              <a:rPr kumimoji="1" lang="ja-JP" altLang="en-US" smtClean="0"/>
              <a:t>‹#›</a:t>
            </a:fld>
            <a:endParaRPr kumimoji="1" lang="ja-JP" altLang="en-US"/>
          </a:p>
        </p:txBody>
      </p:sp>
    </p:spTree>
    <p:extLst>
      <p:ext uri="{BB962C8B-B14F-4D97-AF65-F5344CB8AC3E}">
        <p14:creationId xmlns:p14="http://schemas.microsoft.com/office/powerpoint/2010/main" val="2519771628"/>
      </p:ext>
    </p:extLst>
  </p:cSld>
  <p:clrMap bg1="lt1" tx1="dk1" bg2="lt2" tx2="dk2" accent1="accent1" accent2="accent2" accent3="accent3" accent4="accent4" accent5="accent5" accent6="accent6" hlink="hlink" folHlink="folHlink"/>
  <p:notesStyle>
    <a:lvl1pPr marL="0" algn="l" defTabSz="538473" rtl="0" eaLnBrk="1" latinLnBrk="0" hangingPunct="1">
      <a:defRPr kumimoji="1" sz="707" kern="1200">
        <a:solidFill>
          <a:schemeClr val="tx1"/>
        </a:solidFill>
        <a:latin typeface="+mn-lt"/>
        <a:ea typeface="+mn-ea"/>
        <a:cs typeface="+mn-cs"/>
      </a:defRPr>
    </a:lvl1pPr>
    <a:lvl2pPr marL="269237" algn="l" defTabSz="538473" rtl="0" eaLnBrk="1" latinLnBrk="0" hangingPunct="1">
      <a:defRPr kumimoji="1" sz="707" kern="1200">
        <a:solidFill>
          <a:schemeClr val="tx1"/>
        </a:solidFill>
        <a:latin typeface="+mn-lt"/>
        <a:ea typeface="+mn-ea"/>
        <a:cs typeface="+mn-cs"/>
      </a:defRPr>
    </a:lvl2pPr>
    <a:lvl3pPr marL="538473" algn="l" defTabSz="538473" rtl="0" eaLnBrk="1" latinLnBrk="0" hangingPunct="1">
      <a:defRPr kumimoji="1" sz="707" kern="1200">
        <a:solidFill>
          <a:schemeClr val="tx1"/>
        </a:solidFill>
        <a:latin typeface="+mn-lt"/>
        <a:ea typeface="+mn-ea"/>
        <a:cs typeface="+mn-cs"/>
      </a:defRPr>
    </a:lvl3pPr>
    <a:lvl4pPr marL="807710" algn="l" defTabSz="538473" rtl="0" eaLnBrk="1" latinLnBrk="0" hangingPunct="1">
      <a:defRPr kumimoji="1" sz="707" kern="1200">
        <a:solidFill>
          <a:schemeClr val="tx1"/>
        </a:solidFill>
        <a:latin typeface="+mn-lt"/>
        <a:ea typeface="+mn-ea"/>
        <a:cs typeface="+mn-cs"/>
      </a:defRPr>
    </a:lvl4pPr>
    <a:lvl5pPr marL="1076947" algn="l" defTabSz="538473" rtl="0" eaLnBrk="1" latinLnBrk="0" hangingPunct="1">
      <a:defRPr kumimoji="1" sz="707" kern="1200">
        <a:solidFill>
          <a:schemeClr val="tx1"/>
        </a:solidFill>
        <a:latin typeface="+mn-lt"/>
        <a:ea typeface="+mn-ea"/>
        <a:cs typeface="+mn-cs"/>
      </a:defRPr>
    </a:lvl5pPr>
    <a:lvl6pPr marL="1346183" algn="l" defTabSz="538473" rtl="0" eaLnBrk="1" latinLnBrk="0" hangingPunct="1">
      <a:defRPr kumimoji="1" sz="707" kern="1200">
        <a:solidFill>
          <a:schemeClr val="tx1"/>
        </a:solidFill>
        <a:latin typeface="+mn-lt"/>
        <a:ea typeface="+mn-ea"/>
        <a:cs typeface="+mn-cs"/>
      </a:defRPr>
    </a:lvl6pPr>
    <a:lvl7pPr marL="1615420" algn="l" defTabSz="538473" rtl="0" eaLnBrk="1" latinLnBrk="0" hangingPunct="1">
      <a:defRPr kumimoji="1" sz="707" kern="1200">
        <a:solidFill>
          <a:schemeClr val="tx1"/>
        </a:solidFill>
        <a:latin typeface="+mn-lt"/>
        <a:ea typeface="+mn-ea"/>
        <a:cs typeface="+mn-cs"/>
      </a:defRPr>
    </a:lvl7pPr>
    <a:lvl8pPr marL="1884657" algn="l" defTabSz="538473" rtl="0" eaLnBrk="1" latinLnBrk="0" hangingPunct="1">
      <a:defRPr kumimoji="1" sz="707" kern="1200">
        <a:solidFill>
          <a:schemeClr val="tx1"/>
        </a:solidFill>
        <a:latin typeface="+mn-lt"/>
        <a:ea typeface="+mn-ea"/>
        <a:cs typeface="+mn-cs"/>
      </a:defRPr>
    </a:lvl8pPr>
    <a:lvl9pPr marL="2153893" algn="l" defTabSz="538473" rtl="0" eaLnBrk="1" latinLnBrk="0" hangingPunct="1">
      <a:defRPr kumimoji="1"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5"/>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388562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32412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4"/>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4"/>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23885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383507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7" y="6629227"/>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157305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409420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2" y="2428348"/>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4" y="2428348"/>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4"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1859736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133379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132064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4"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3615801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4"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612953-2A9B-4B74-9B89-5A392949E302}" type="datetimeFigureOut">
              <a:rPr kumimoji="1" lang="ja-JP" altLang="en-US" smtClean="0"/>
              <a:pPr/>
              <a:t>2022/5/11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3050057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612953-2A9B-4B74-9B89-5A392949E302}" type="datetimeFigureOut">
              <a:rPr kumimoji="1" lang="ja-JP" altLang="en-US" smtClean="0"/>
              <a:pPr/>
              <a:t>2022/5/11</a:t>
            </a:fld>
            <a:endParaRPr kumimoji="1" lang="ja-JP" altLang="en-US"/>
          </a:p>
        </p:txBody>
      </p:sp>
      <p:sp>
        <p:nvSpPr>
          <p:cNvPr id="5" name="Footer Placeholder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9F85C9-D9EC-47BB-9305-D7F6AB067CDE}" type="slidenum">
              <a:rPr kumimoji="1" lang="ja-JP" altLang="en-US" smtClean="0"/>
              <a:pPr/>
              <a:t>‹#›</a:t>
            </a:fld>
            <a:endParaRPr kumimoji="1" lang="ja-JP" altLang="en-US"/>
          </a:p>
        </p:txBody>
      </p:sp>
    </p:spTree>
    <p:extLst>
      <p:ext uri="{BB962C8B-B14F-4D97-AF65-F5344CB8AC3E}">
        <p14:creationId xmlns:p14="http://schemas.microsoft.com/office/powerpoint/2010/main" val="254636915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s://operationalsupport.un.org/en/leadership-1" TargetMode="Externa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hyperlink" Target="https://forms.office.com/r/fg3vWUNcD2" TargetMode="External"/><Relationship Id="rId4" Type="http://schemas.openxmlformats.org/officeDocument/2006/relationships/hyperlink" Target="mailto:unfa@kwansei.ac.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1626913" y="6377544"/>
            <a:ext cx="4545287" cy="348813"/>
          </a:xfrm>
          <a:prstGeom prst="rect">
            <a:avLst/>
          </a:prstGeom>
          <a:noFill/>
          <a:ln>
            <a:noFill/>
          </a:ln>
        </p:spPr>
        <p:txBody>
          <a:bodyPr wrap="square" rtlCol="0">
            <a:spAutoFit/>
          </a:bodyPr>
          <a:lstStyle/>
          <a:p>
            <a:pPr>
              <a:lnSpc>
                <a:spcPts val="1000"/>
              </a:lnSpc>
            </a:pPr>
            <a:r>
              <a:rPr lang="en-US" altLang="ja-JP" sz="1200" b="1" dirty="0"/>
              <a:t>Mr. </a:t>
            </a:r>
            <a:r>
              <a:rPr lang="en-US" altLang="ja-JP" sz="1200" b="1" dirty="0" smtClean="0"/>
              <a:t>Naoto </a:t>
            </a:r>
            <a:r>
              <a:rPr lang="en-US" altLang="ja-JP" sz="1200" b="1" dirty="0" err="1" smtClean="0"/>
              <a:t>Hisajima</a:t>
            </a:r>
            <a:r>
              <a:rPr lang="ja-JP" altLang="en-US" sz="1200" b="1" dirty="0" smtClean="0"/>
              <a:t>  </a:t>
            </a:r>
            <a:r>
              <a:rPr lang="ja-JP" altLang="en-US" sz="900" b="1" dirty="0" smtClean="0">
                <a:latin typeface="Meiryo UI" panose="020B0604030504040204" pitchFamily="50" charset="-128"/>
                <a:ea typeface="Meiryo UI" panose="020B0604030504040204" pitchFamily="50" charset="-128"/>
              </a:rPr>
              <a:t>久島直人</a:t>
            </a:r>
            <a:r>
              <a:rPr kumimoji="1" lang="ja-JP" altLang="en-US" sz="900" b="1" dirty="0" smtClean="0">
                <a:latin typeface="Meiryo UI" panose="020B0604030504040204" pitchFamily="50" charset="-128"/>
                <a:ea typeface="Meiryo UI" panose="020B0604030504040204" pitchFamily="50" charset="-128"/>
              </a:rPr>
              <a:t>氏　 </a:t>
            </a:r>
            <a:r>
              <a:rPr lang="ja-JP" altLang="en-US" sz="900" b="1" dirty="0" smtClean="0">
                <a:latin typeface="Meiryo UI" panose="020B0604030504040204" pitchFamily="50" charset="-128"/>
                <a:ea typeface="Meiryo UI" panose="020B0604030504040204" pitchFamily="50" charset="-128"/>
              </a:rPr>
              <a:t>内閣府</a:t>
            </a:r>
            <a:r>
              <a:rPr lang="ja-JP" altLang="en-US" sz="900" b="1" dirty="0">
                <a:latin typeface="Meiryo UI" panose="020B0604030504040204" pitchFamily="50" charset="-128"/>
                <a:ea typeface="Meiryo UI" panose="020B0604030504040204" pitchFamily="50" charset="-128"/>
              </a:rPr>
              <a:t>国際平和協力本部事務</a:t>
            </a:r>
            <a:r>
              <a:rPr lang="ja-JP" altLang="en-US" sz="900" b="1" dirty="0" smtClean="0">
                <a:latin typeface="Meiryo UI" panose="020B0604030504040204" pitchFamily="50" charset="-128"/>
                <a:ea typeface="Meiryo UI" panose="020B0604030504040204" pitchFamily="50" charset="-128"/>
              </a:rPr>
              <a:t>局長</a:t>
            </a:r>
            <a:r>
              <a:rPr lang="en-US" altLang="ja-JP" sz="900" b="1" dirty="0" smtClean="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調整中）</a:t>
            </a:r>
            <a:r>
              <a:rPr lang="ja-JP" altLang="en-US" sz="900" b="1" dirty="0">
                <a:latin typeface="Meiryo UI" panose="020B0604030504040204" pitchFamily="50" charset="-128"/>
                <a:ea typeface="Meiryo UI" panose="020B0604030504040204" pitchFamily="50" charset="-128"/>
              </a:rPr>
              <a:t>　</a:t>
            </a:r>
            <a:endParaRPr lang="en-US" altLang="ja-JP" sz="900" b="1" dirty="0" smtClean="0">
              <a:latin typeface="Meiryo UI" panose="020B0604030504040204" pitchFamily="50" charset="-128"/>
              <a:ea typeface="Meiryo UI" panose="020B0604030504040204" pitchFamily="50" charset="-128"/>
            </a:endParaRPr>
          </a:p>
          <a:p>
            <a:pPr>
              <a:lnSpc>
                <a:spcPts val="1000"/>
              </a:lnSpc>
            </a:pPr>
            <a:r>
              <a:rPr lang="en-US" altLang="ja-JP" sz="900" dirty="0" smtClean="0">
                <a:ea typeface="Meiryo UI" panose="020B0604030504040204" pitchFamily="50" charset="-128"/>
              </a:rPr>
              <a:t>Director </a:t>
            </a:r>
            <a:r>
              <a:rPr lang="en-US" altLang="ja-JP" sz="900" dirty="0">
                <a:ea typeface="Meiryo UI" panose="020B0604030504040204" pitchFamily="50" charset="-128"/>
              </a:rPr>
              <a:t>General of International Peace Cooperation HQs, Cabinet Office </a:t>
            </a:r>
            <a:r>
              <a:rPr lang="en-US" altLang="ja-JP" sz="900">
                <a:ea typeface="Meiryo UI" panose="020B0604030504040204" pitchFamily="50" charset="-128"/>
              </a:rPr>
              <a:t>of </a:t>
            </a:r>
            <a:r>
              <a:rPr lang="en-US" altLang="ja-JP" sz="900" smtClean="0">
                <a:ea typeface="Meiryo UI" panose="020B0604030504040204" pitchFamily="50" charset="-128"/>
              </a:rPr>
              <a:t>Japan (TBA)</a:t>
            </a:r>
            <a:endParaRPr lang="en-US" altLang="ja-JP" sz="900" dirty="0" smtClean="0">
              <a:ea typeface="Meiryo UI" panose="020B0604030504040204" pitchFamily="50" charset="-128"/>
            </a:endParaRPr>
          </a:p>
        </p:txBody>
      </p:sp>
      <p:sp>
        <p:nvSpPr>
          <p:cNvPr id="15" name="テキスト プレースホルダー 14">
            <a:extLst>
              <a:ext uri="{FF2B5EF4-FFF2-40B4-BE49-F238E27FC236}">
                <a16:creationId xmlns:a16="http://schemas.microsoft.com/office/drawing/2014/main" id="{66BBE7A8-3099-4679-AA60-DF8E2733563A}"/>
              </a:ext>
            </a:extLst>
          </p:cNvPr>
          <p:cNvSpPr>
            <a:spLocks noGrp="1"/>
          </p:cNvSpPr>
          <p:nvPr>
            <p:ph type="body" idx="1"/>
          </p:nvPr>
        </p:nvSpPr>
        <p:spPr>
          <a:xfrm>
            <a:off x="0" y="3821623"/>
            <a:ext cx="6858000" cy="1453887"/>
          </a:xfrm>
          <a:solidFill>
            <a:schemeClr val="accent1">
              <a:lumMod val="20000"/>
              <a:lumOff val="80000"/>
            </a:schemeClr>
          </a:solidFill>
        </p:spPr>
        <p:txBody>
          <a:bodyPr>
            <a:noAutofit/>
          </a:bodyPr>
          <a:lstStyle/>
          <a:p>
            <a:pPr>
              <a:lnSpc>
                <a:spcPct val="100000"/>
              </a:lnSpc>
              <a:spcBef>
                <a:spcPts val="337"/>
              </a:spcBef>
            </a:pPr>
            <a:r>
              <a:rPr lang="ja-JP" altLang="en-US" sz="900" dirty="0">
                <a:latin typeface="Meiryo UI" panose="020B0604030504040204" pitchFamily="50" charset="-128"/>
                <a:ea typeface="Meiryo UI" panose="020B0604030504040204" pitchFamily="50" charset="-128"/>
              </a:rPr>
              <a:t>アトゥール・カレ氏は</a:t>
            </a:r>
            <a:r>
              <a:rPr lang="en-US" altLang="ja-JP" sz="900" dirty="0">
                <a:latin typeface="Meiryo UI" panose="020B0604030504040204" pitchFamily="50" charset="-128"/>
                <a:ea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月に現職に就任。以前は</a:t>
            </a:r>
            <a:r>
              <a:rPr lang="en-US" altLang="ja-JP" sz="900" dirty="0">
                <a:latin typeface="Meiryo UI" panose="020B0604030504040204" pitchFamily="50" charset="-128"/>
                <a:ea typeface="Meiryo UI" panose="020B0604030504040204" pitchFamily="50" charset="-128"/>
              </a:rPr>
              <a:t>2015</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月より国連フィールド支援担当事務次長の職務に就いていた。 </a:t>
            </a:r>
            <a:endParaRPr lang="en-US" altLang="ja-JP" sz="900" dirty="0">
              <a:latin typeface="Meiryo UI" panose="020B0604030504040204" pitchFamily="50" charset="-128"/>
              <a:ea typeface="Meiryo UI" panose="020B0604030504040204" pitchFamily="50" charset="-128"/>
            </a:endParaRPr>
          </a:p>
          <a:p>
            <a:pPr>
              <a:lnSpc>
                <a:spcPct val="100000"/>
              </a:lnSpc>
              <a:spcBef>
                <a:spcPts val="337"/>
              </a:spcBef>
            </a:pPr>
            <a:r>
              <a:rPr lang="ja-JP" altLang="en-US" sz="900" dirty="0">
                <a:latin typeface="Meiryo UI" panose="020B0604030504040204" pitchFamily="50" charset="-128"/>
                <a:ea typeface="Meiryo UI" panose="020B0604030504040204" pitchFamily="50" charset="-128"/>
              </a:rPr>
              <a:t>カレ氏は、本部およびフィールド勤務で培った戦略的マネジメントと革新的な改革の手腕に定評がある。直近では、事務総長が掲げる重要な取り組みの一環として、国連のマンデート遂行に関する効果・効率を向上させ透明性及び説明責任を高めるために実施された「マネジメント改革に関する事務総長組織内レビュー」において共同議長を務めた。 </a:t>
            </a:r>
            <a:endParaRPr lang="en-US" altLang="ja-JP" sz="900" dirty="0">
              <a:latin typeface="Meiryo UI" panose="020B0604030504040204" pitchFamily="50" charset="-128"/>
              <a:ea typeface="Meiryo UI" panose="020B0604030504040204" pitchFamily="50" charset="-128"/>
            </a:endParaRPr>
          </a:p>
          <a:p>
            <a:pPr>
              <a:lnSpc>
                <a:spcPct val="100000"/>
              </a:lnSpc>
              <a:spcBef>
                <a:spcPts val="337"/>
              </a:spcBef>
            </a:pPr>
            <a:r>
              <a:rPr lang="ja-JP" altLang="en-US" sz="900" dirty="0">
                <a:latin typeface="Meiryo UI" panose="020B0604030504040204" pitchFamily="50" charset="-128"/>
                <a:ea typeface="Meiryo UI" panose="020B0604030504040204" pitchFamily="50" charset="-128"/>
              </a:rPr>
              <a:t>長きにわたりシニア・レベルとして国連に勤務、マネージメント変革チーム事務次長補</a:t>
            </a:r>
            <a:r>
              <a:rPr lang="en-US" altLang="ja-JP" sz="900" dirty="0">
                <a:latin typeface="Meiryo UI" panose="020B0604030504040204" pitchFamily="50" charset="-128"/>
                <a:ea typeface="Meiryo UI" panose="020B0604030504040204" pitchFamily="50" charset="-128"/>
              </a:rPr>
              <a:t>(2011-2012)</a:t>
            </a:r>
            <a:r>
              <a:rPr lang="ja-JP" altLang="en-US" sz="900" dirty="0" err="1">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国連平和維持活動</a:t>
            </a:r>
            <a:r>
              <a:rPr lang="en-US" altLang="ja-JP" sz="900" dirty="0">
                <a:latin typeface="Meiryo UI" panose="020B0604030504040204" pitchFamily="50" charset="-128"/>
                <a:ea typeface="Meiryo UI" panose="020B0604030504040204" pitchFamily="50" charset="-128"/>
              </a:rPr>
              <a:t>(PKO)</a:t>
            </a:r>
            <a:r>
              <a:rPr lang="ja-JP" altLang="en-US" sz="900" dirty="0">
                <a:latin typeface="Meiryo UI" panose="020B0604030504040204" pitchFamily="50" charset="-128"/>
                <a:ea typeface="Meiryo UI" panose="020B0604030504040204" pitchFamily="50" charset="-128"/>
              </a:rPr>
              <a:t>担当事務次長補</a:t>
            </a:r>
            <a:r>
              <a:rPr lang="en-US" altLang="ja-JP" sz="900" dirty="0">
                <a:latin typeface="Meiryo UI" panose="020B0604030504040204" pitchFamily="50" charset="-128"/>
                <a:ea typeface="Meiryo UI" panose="020B0604030504040204" pitchFamily="50" charset="-128"/>
              </a:rPr>
              <a:t>(PKO</a:t>
            </a:r>
            <a:r>
              <a:rPr lang="ja-JP" altLang="en-US" sz="900" dirty="0">
                <a:latin typeface="Meiryo UI" panose="020B0604030504040204" pitchFamily="50" charset="-128"/>
                <a:ea typeface="Meiryo UI" panose="020B0604030504040204" pitchFamily="50" charset="-128"/>
              </a:rPr>
              <a:t>局次長</a:t>
            </a:r>
            <a:r>
              <a:rPr lang="en-US" altLang="ja-JP" sz="900" dirty="0">
                <a:latin typeface="Meiryo UI" panose="020B0604030504040204" pitchFamily="50" charset="-128"/>
                <a:ea typeface="Meiryo UI" panose="020B0604030504040204" pitchFamily="50" charset="-128"/>
              </a:rPr>
              <a:t>)(2010-2011)</a:t>
            </a:r>
            <a:r>
              <a:rPr lang="ja-JP" altLang="en-US" sz="900" dirty="0">
                <a:latin typeface="Meiryo UI" panose="020B0604030504040204" pitchFamily="50" charset="-128"/>
                <a:ea typeface="Meiryo UI" panose="020B0604030504040204" pitchFamily="50" charset="-128"/>
              </a:rPr>
              <a:t>を歴任。 それ以前は、東ティモール事務総長特別代表 兼 東ティモール統合ミッション</a:t>
            </a:r>
            <a:r>
              <a:rPr lang="en-US" altLang="ja-JP" sz="900" dirty="0">
                <a:latin typeface="Meiryo UI" panose="020B0604030504040204" pitchFamily="50" charset="-128"/>
                <a:ea typeface="Meiryo UI" panose="020B0604030504040204" pitchFamily="50" charset="-128"/>
              </a:rPr>
              <a:t>(UNMIT)</a:t>
            </a:r>
            <a:r>
              <a:rPr lang="ja-JP" altLang="en-US" sz="900" dirty="0">
                <a:latin typeface="Meiryo UI" panose="020B0604030504040204" pitchFamily="50" charset="-128"/>
                <a:ea typeface="Meiryo UI" panose="020B0604030504040204" pitchFamily="50" charset="-128"/>
              </a:rPr>
              <a:t>団長</a:t>
            </a:r>
            <a:r>
              <a:rPr lang="en-US" altLang="ja-JP" sz="900" dirty="0">
                <a:latin typeface="Meiryo UI" panose="020B0604030504040204" pitchFamily="50" charset="-128"/>
                <a:ea typeface="Meiryo UI" panose="020B0604030504040204" pitchFamily="50" charset="-128"/>
              </a:rPr>
              <a:t>(2006-2009</a:t>
            </a:r>
            <a:r>
              <a:rPr lang="ja-JP" altLang="en-US" sz="900" dirty="0" err="1">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事務次長レベル</a:t>
            </a:r>
            <a:r>
              <a:rPr lang="en-US" altLang="ja-JP" sz="900" dirty="0">
                <a:latin typeface="Meiryo UI" panose="020B0604030504040204" pitchFamily="50" charset="-128"/>
                <a:ea typeface="Meiryo UI" panose="020B0604030504040204" pitchFamily="50" charset="-128"/>
              </a:rPr>
              <a:t>)</a:t>
            </a:r>
            <a:r>
              <a:rPr lang="ja-JP" altLang="en-US" sz="900" dirty="0" err="1">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国連東ティモール支援団</a:t>
            </a:r>
            <a:r>
              <a:rPr lang="en-US" altLang="ja-JP" sz="900" dirty="0">
                <a:latin typeface="Meiryo UI" panose="020B0604030504040204" pitchFamily="50" charset="-128"/>
                <a:ea typeface="Meiryo UI" panose="020B0604030504040204" pitchFamily="50" charset="-128"/>
              </a:rPr>
              <a:t>(UNMISET)</a:t>
            </a:r>
            <a:r>
              <a:rPr lang="ja-JP" altLang="en-US" sz="900" dirty="0">
                <a:latin typeface="Meiryo UI" panose="020B0604030504040204" pitchFamily="50" charset="-128"/>
                <a:ea typeface="Meiryo UI" panose="020B0604030504040204" pitchFamily="50" charset="-128"/>
              </a:rPr>
              <a:t>副特別代表を務めた。</a:t>
            </a:r>
            <a:endParaRPr lang="en-US" altLang="ja-JP" sz="900" dirty="0">
              <a:latin typeface="Meiryo UI" panose="020B0604030504040204" pitchFamily="50" charset="-128"/>
              <a:ea typeface="Meiryo UI" panose="020B0604030504040204" pitchFamily="50" charset="-128"/>
            </a:endParaRPr>
          </a:p>
          <a:p>
            <a:pPr>
              <a:lnSpc>
                <a:spcPct val="100000"/>
              </a:lnSpc>
              <a:spcBef>
                <a:spcPts val="337"/>
              </a:spcBef>
            </a:pPr>
            <a:r>
              <a:rPr lang="ja-JP" altLang="en-US" sz="900" dirty="0">
                <a:latin typeface="Meiryo UI" panose="020B0604030504040204" pitchFamily="50" charset="-128"/>
                <a:ea typeface="Meiryo UI" panose="020B0604030504040204" pitchFamily="50" charset="-128"/>
              </a:rPr>
              <a:t>カレ氏は全インド医学研究所から医学士号および外科学士号を取得、オーストラリアの南クイーンズランド大学から経営管理学とリーダーシップの修士号を受ける。</a:t>
            </a:r>
            <a:r>
              <a:rPr lang="en-US" altLang="ja-JP" sz="900" dirty="0">
                <a:latin typeface="Meiryo UI" panose="020B0604030504040204" pitchFamily="50" charset="-128"/>
                <a:ea typeface="Meiryo UI" panose="020B0604030504040204" pitchFamily="50" charset="-128"/>
              </a:rPr>
              <a:t>1959</a:t>
            </a:r>
            <a:r>
              <a:rPr lang="ja-JP" altLang="en-US" sz="900" dirty="0">
                <a:latin typeface="Meiryo UI" panose="020B0604030504040204" pitchFamily="50" charset="-128"/>
                <a:ea typeface="Meiryo UI" panose="020B0604030504040204" pitchFamily="50" charset="-128"/>
              </a:rPr>
              <a:t>年インド生まれ。既婚</a:t>
            </a:r>
            <a:r>
              <a:rPr lang="ja-JP" altLang="en-US" sz="900" dirty="0" smtClean="0">
                <a:latin typeface="Meiryo UI" panose="020B0604030504040204" pitchFamily="50" charset="-128"/>
                <a:ea typeface="Meiryo UI" panose="020B0604030504040204" pitchFamily="50" charset="-128"/>
              </a:rPr>
              <a:t>。</a:t>
            </a:r>
            <a:r>
              <a:rPr lang="en-US" altLang="ja-JP" sz="900" dirty="0" smtClean="0">
                <a:ea typeface="Meiryo UI" panose="020B0604030504040204" pitchFamily="50" charset="-128"/>
              </a:rPr>
              <a:t>(</a:t>
            </a:r>
            <a:r>
              <a:rPr lang="en-US" altLang="ja-JP" sz="900" dirty="0">
                <a:ea typeface="Meiryo UI" panose="020B0604030504040204" pitchFamily="50" charset="-128"/>
              </a:rPr>
              <a:t>The English profile available at </a:t>
            </a:r>
            <a:r>
              <a:rPr lang="en-US" altLang="ja-JP" sz="900" dirty="0">
                <a:ea typeface="Meiryo UI" panose="020B0604030504040204" pitchFamily="50" charset="-128"/>
                <a:hlinkClick r:id="rId2"/>
              </a:rPr>
              <a:t>https://</a:t>
            </a:r>
            <a:r>
              <a:rPr lang="en-US" altLang="ja-JP" sz="900" dirty="0" smtClean="0">
                <a:ea typeface="Meiryo UI" panose="020B0604030504040204" pitchFamily="50" charset="-128"/>
                <a:hlinkClick r:id="rId2"/>
              </a:rPr>
              <a:t>operationalsupport.un.org/en/leadership-1</a:t>
            </a:r>
            <a:r>
              <a:rPr lang="en-US" altLang="ja-JP" sz="900" dirty="0" smtClean="0">
                <a:ea typeface="Meiryo UI" panose="020B0604030504040204" pitchFamily="50" charset="-128"/>
              </a:rPr>
              <a:t>)</a:t>
            </a:r>
            <a:endParaRPr lang="en-US" altLang="ja-JP" sz="900" dirty="0">
              <a:ea typeface="Meiryo UI" panose="020B0604030504040204" pitchFamily="50" charset="-128"/>
            </a:endParaRPr>
          </a:p>
          <a:p>
            <a:pPr>
              <a:lnSpc>
                <a:spcPct val="100000"/>
              </a:lnSpc>
              <a:spcBef>
                <a:spcPts val="337"/>
              </a:spcBef>
            </a:pPr>
            <a:endParaRPr lang="en-US" altLang="ja-JP" sz="1000" dirty="0">
              <a:latin typeface="Meiryo UI" panose="020B0604030504040204" pitchFamily="50" charset="-128"/>
              <a:ea typeface="Meiryo UI" panose="020B0604030504040204" pitchFamily="50" charset="-128"/>
            </a:endParaRPr>
          </a:p>
        </p:txBody>
      </p:sp>
      <p:sp>
        <p:nvSpPr>
          <p:cNvPr id="14" name="正方形/長方形 13"/>
          <p:cNvSpPr/>
          <p:nvPr/>
        </p:nvSpPr>
        <p:spPr>
          <a:xfrm>
            <a:off x="0" y="482830"/>
            <a:ext cx="6858000" cy="1416644"/>
          </a:xfrm>
          <a:prstGeom prst="rect">
            <a:avLst/>
          </a:prstGeom>
          <a:solidFill>
            <a:srgbClr val="2E6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kumimoji="1" lang="ja-JP" altLang="en-US" sz="1575" b="1" dirty="0">
                <a:solidFill>
                  <a:schemeClr val="bg1"/>
                </a:solidFill>
              </a:rPr>
              <a:t>関西学院大学国連・外交コース開設５周年記念シンポジウム</a:t>
            </a:r>
          </a:p>
          <a:p>
            <a:pPr algn="ctr">
              <a:lnSpc>
                <a:spcPts val="1800"/>
              </a:lnSpc>
            </a:pPr>
            <a:r>
              <a:rPr kumimoji="1" lang="en-US" altLang="ja-JP" sz="1575" b="1" dirty="0">
                <a:solidFill>
                  <a:srgbClr val="002060"/>
                </a:solidFill>
              </a:rPr>
              <a:t>The Fifth Anniversary of Graduate Course for UN and Foreign Affairs Studies</a:t>
            </a:r>
            <a:r>
              <a:rPr kumimoji="1" lang="ja-JP" altLang="en-US" sz="900" b="1" dirty="0">
                <a:solidFill>
                  <a:srgbClr val="002060"/>
                </a:solidFill>
              </a:rPr>
              <a:t>　　</a:t>
            </a:r>
            <a:endParaRPr kumimoji="1" lang="en-US" altLang="ja-JP" sz="900" b="1" dirty="0">
              <a:solidFill>
                <a:srgbClr val="002060"/>
              </a:solidFill>
            </a:endParaRPr>
          </a:p>
          <a:p>
            <a:pPr algn="ctr"/>
            <a:endParaRPr kumimoji="1" lang="en-US" altLang="ja-JP" sz="600" b="1" dirty="0">
              <a:solidFill>
                <a:srgbClr val="002060"/>
              </a:solidFill>
            </a:endParaRPr>
          </a:p>
          <a:p>
            <a:pPr algn="ctr">
              <a:lnSpc>
                <a:spcPts val="1125"/>
              </a:lnSpc>
            </a:pPr>
            <a:endParaRPr kumimoji="1" lang="en-US" altLang="ja-JP" sz="1575" b="1" dirty="0">
              <a:solidFill>
                <a:srgbClr val="002060"/>
              </a:solidFill>
            </a:endParaRPr>
          </a:p>
          <a:p>
            <a:pPr algn="ctr">
              <a:lnSpc>
                <a:spcPts val="1125"/>
              </a:lnSpc>
            </a:pPr>
            <a:r>
              <a:rPr lang="en-US" altLang="ja-JP" sz="2700" b="1" i="1" dirty="0">
                <a:solidFill>
                  <a:srgbClr val="FFC000"/>
                </a:solidFill>
                <a:effectLst>
                  <a:outerShdw blurRad="38100" dist="38100" dir="2700000" algn="tl">
                    <a:srgbClr val="000000">
                      <a:alpha val="43137"/>
                    </a:srgbClr>
                  </a:outerShdw>
                </a:effectLst>
              </a:rPr>
              <a:t>KGU</a:t>
            </a:r>
            <a:r>
              <a:rPr lang="ja-JP" altLang="en-US" sz="2700" b="1" i="1" dirty="0">
                <a:solidFill>
                  <a:srgbClr val="FFC000"/>
                </a:solidFill>
                <a:effectLst>
                  <a:outerShdw blurRad="38100" dist="38100" dir="2700000" algn="tl">
                    <a:srgbClr val="000000">
                      <a:alpha val="43137"/>
                    </a:srgbClr>
                  </a:outerShdw>
                </a:effectLst>
              </a:rPr>
              <a:t> </a:t>
            </a:r>
            <a:r>
              <a:rPr lang="en-US" altLang="ja-JP" sz="2700" b="1" i="1" dirty="0">
                <a:solidFill>
                  <a:srgbClr val="FFC000"/>
                </a:solidFill>
                <a:effectLst>
                  <a:outerShdw blurRad="38100" dist="38100" dir="2700000" algn="tl">
                    <a:srgbClr val="000000">
                      <a:alpha val="43137"/>
                    </a:srgbClr>
                  </a:outerShdw>
                </a:effectLst>
              </a:rPr>
              <a:t>Special Lecture and Panel Discussion        </a:t>
            </a:r>
            <a:endParaRPr kumimoji="1" lang="en-US" altLang="ja-JP" sz="2700" b="1" dirty="0">
              <a:solidFill>
                <a:schemeClr val="bg1"/>
              </a:solidFill>
            </a:endParaRPr>
          </a:p>
          <a:p>
            <a:pPr algn="ctr">
              <a:lnSpc>
                <a:spcPts val="1125"/>
              </a:lnSpc>
            </a:pPr>
            <a:endParaRPr kumimoji="1" lang="en-US" altLang="ja-JP" sz="619" b="1" dirty="0">
              <a:solidFill>
                <a:schemeClr val="bg1"/>
              </a:solidFill>
            </a:endParaRPr>
          </a:p>
          <a:p>
            <a:pPr algn="ctr">
              <a:lnSpc>
                <a:spcPts val="1125"/>
              </a:lnSpc>
            </a:pPr>
            <a:r>
              <a:rPr kumimoji="1" lang="en-US" altLang="ja-JP" sz="800" b="1" dirty="0">
                <a:solidFill>
                  <a:schemeClr val="bg1"/>
                </a:solidFill>
              </a:rPr>
              <a:t> </a:t>
            </a:r>
          </a:p>
          <a:p>
            <a:pPr algn="ctr">
              <a:lnSpc>
                <a:spcPts val="1125"/>
              </a:lnSpc>
            </a:pPr>
            <a:r>
              <a:rPr kumimoji="1" lang="en-US" altLang="ja-JP" sz="2025" b="1" dirty="0">
                <a:solidFill>
                  <a:schemeClr val="bg1"/>
                </a:solidFill>
              </a:rPr>
              <a:t>Thursday May 19 2022, 11:00 – 12:40</a:t>
            </a:r>
            <a:endParaRPr lang="en-US" altLang="ja-JP" sz="2025" b="1" i="1" dirty="0">
              <a:solidFill>
                <a:srgbClr val="FFC000"/>
              </a:solidFill>
              <a:effectLst>
                <a:outerShdw blurRad="38100" dist="38100" dir="2700000" algn="tl">
                  <a:srgbClr val="000000">
                    <a:alpha val="43137"/>
                  </a:srgbClr>
                </a:outerShdw>
              </a:effectLst>
            </a:endParaRPr>
          </a:p>
        </p:txBody>
      </p:sp>
      <p:sp>
        <p:nvSpPr>
          <p:cNvPr id="6" name="テキスト ボックス 5"/>
          <p:cNvSpPr txBox="1"/>
          <p:nvPr/>
        </p:nvSpPr>
        <p:spPr>
          <a:xfrm>
            <a:off x="127266" y="1928823"/>
            <a:ext cx="6702720" cy="430887"/>
          </a:xfrm>
          <a:prstGeom prst="rect">
            <a:avLst/>
          </a:prstGeom>
          <a:noFill/>
        </p:spPr>
        <p:txBody>
          <a:bodyPr wrap="square" rtlCol="0">
            <a:spAutoFit/>
          </a:bodyPr>
          <a:lstStyle/>
          <a:p>
            <a:r>
              <a:rPr lang="en-US" altLang="ja-JP" sz="2200" b="1" dirty="0">
                <a:solidFill>
                  <a:srgbClr val="0070C0"/>
                </a:solidFill>
              </a:rPr>
              <a:t>“UN Peace Operations: Critical Contributions of Japan” </a:t>
            </a:r>
            <a:endParaRPr lang="ja-JP" altLang="ja-JP" sz="2200" b="1" dirty="0">
              <a:solidFill>
                <a:srgbClr val="0070C0"/>
              </a:solidFill>
            </a:endParaRPr>
          </a:p>
        </p:txBody>
      </p:sp>
      <p:sp>
        <p:nvSpPr>
          <p:cNvPr id="11" name="テキスト ボックス 10"/>
          <p:cNvSpPr txBox="1"/>
          <p:nvPr/>
        </p:nvSpPr>
        <p:spPr>
          <a:xfrm>
            <a:off x="1367113" y="2537263"/>
            <a:ext cx="5290298" cy="775277"/>
          </a:xfrm>
          <a:prstGeom prst="rect">
            <a:avLst/>
          </a:prstGeom>
          <a:noFill/>
        </p:spPr>
        <p:txBody>
          <a:bodyPr wrap="square" rtlCol="0">
            <a:spAutoFit/>
          </a:bodyPr>
          <a:lstStyle/>
          <a:p>
            <a:pPr lvl="0"/>
            <a:r>
              <a:rPr kumimoji="1" lang="en-US" altLang="ja-JP" sz="1575" b="1" u="sng" dirty="0">
                <a:ea typeface="Meiryo UI" panose="020B0604030504040204" pitchFamily="50" charset="-128"/>
              </a:rPr>
              <a:t>Lecturer</a:t>
            </a:r>
            <a:r>
              <a:rPr kumimoji="1" lang="en-US" altLang="ja-JP" sz="3038" b="1" u="sng" dirty="0">
                <a:ea typeface="Meiryo UI" panose="020B0604030504040204" pitchFamily="50" charset="-128"/>
              </a:rPr>
              <a:t> </a:t>
            </a:r>
            <a:r>
              <a:rPr kumimoji="1" lang="en-US" altLang="ja-JP" sz="2250" b="1" u="sng" dirty="0">
                <a:ea typeface="Meiryo UI" panose="020B0604030504040204" pitchFamily="50" charset="-128"/>
              </a:rPr>
              <a:t>Mr. </a:t>
            </a:r>
            <a:r>
              <a:rPr kumimoji="1" lang="en-US" altLang="ja-JP" sz="2250" b="1" u="sng" dirty="0" err="1">
                <a:ea typeface="Meiryo UI" panose="020B0604030504040204" pitchFamily="50" charset="-128"/>
              </a:rPr>
              <a:t>Atul</a:t>
            </a:r>
            <a:r>
              <a:rPr kumimoji="1" lang="en-US" altLang="ja-JP" sz="2250" b="1" u="sng" dirty="0">
                <a:ea typeface="Meiryo UI" panose="020B0604030504040204" pitchFamily="50" charset="-128"/>
              </a:rPr>
              <a:t> Khare</a:t>
            </a:r>
            <a:r>
              <a:rPr kumimoji="1" lang="ja-JP" altLang="en-US" sz="1400" b="1" u="sng" dirty="0">
                <a:ea typeface="Meiryo UI" panose="020B0604030504040204" pitchFamily="50" charset="-128"/>
              </a:rPr>
              <a:t>／講師　</a:t>
            </a:r>
            <a:r>
              <a:rPr kumimoji="1" lang="ja-JP" altLang="en-US" sz="2025" b="1" u="sng" dirty="0">
                <a:solidFill>
                  <a:prstClr val="black"/>
                </a:solidFill>
                <a:ea typeface="Meiryo UI" panose="020B0604030504040204" pitchFamily="50" charset="-128"/>
              </a:rPr>
              <a:t>アトゥール・カレ氏</a:t>
            </a:r>
            <a:r>
              <a:rPr lang="ja-JP" altLang="en-US" sz="2025" b="1" u="sng" dirty="0">
                <a:solidFill>
                  <a:prstClr val="black"/>
                </a:solidFill>
              </a:rPr>
              <a:t>    </a:t>
            </a:r>
            <a:endParaRPr kumimoji="1" lang="en-US" altLang="ja-JP" sz="2025" b="1" u="sng" dirty="0">
              <a:solidFill>
                <a:prstClr val="black"/>
              </a:solidFill>
              <a:ea typeface="Meiryo UI" panose="020B0604030504040204" pitchFamily="50" charset="-128"/>
            </a:endParaRPr>
          </a:p>
          <a:p>
            <a:r>
              <a:rPr kumimoji="1" lang="en-US" altLang="ja-JP" sz="1400" b="1" u="sng" dirty="0">
                <a:ea typeface="Meiryo UI" panose="020B0604030504040204" pitchFamily="50" charset="-128"/>
              </a:rPr>
              <a:t>  </a:t>
            </a:r>
          </a:p>
        </p:txBody>
      </p:sp>
      <p:grpSp>
        <p:nvGrpSpPr>
          <p:cNvPr id="3" name="グループ化 2"/>
          <p:cNvGrpSpPr/>
          <p:nvPr/>
        </p:nvGrpSpPr>
        <p:grpSpPr>
          <a:xfrm>
            <a:off x="2169265" y="3059814"/>
            <a:ext cx="4844916" cy="580088"/>
            <a:chOff x="2461592" y="3323452"/>
            <a:chExt cx="4844916" cy="580088"/>
          </a:xfrm>
        </p:grpSpPr>
        <p:sp>
          <p:nvSpPr>
            <p:cNvPr id="18" name="テキスト ボックス 17"/>
            <p:cNvSpPr txBox="1"/>
            <p:nvPr/>
          </p:nvSpPr>
          <p:spPr>
            <a:xfrm>
              <a:off x="2461592" y="3323452"/>
              <a:ext cx="4844916" cy="334707"/>
            </a:xfrm>
            <a:prstGeom prst="rect">
              <a:avLst/>
            </a:prstGeom>
            <a:noFill/>
            <a:ln>
              <a:noFill/>
            </a:ln>
          </p:spPr>
          <p:txBody>
            <a:bodyPr wrap="square" rtlCol="0">
              <a:spAutoFit/>
            </a:bodyPr>
            <a:lstStyle/>
            <a:p>
              <a:r>
                <a:rPr lang="en-US" altLang="ja-JP" sz="1575" b="1" dirty="0"/>
                <a:t>Under-Secretary-General for Operational Support </a:t>
              </a:r>
              <a:endParaRPr kumimoji="1" lang="ja-JP" altLang="en-US" sz="1575" dirty="0"/>
            </a:p>
          </p:txBody>
        </p:sp>
        <p:sp>
          <p:nvSpPr>
            <p:cNvPr id="5" name="テキスト ボックス 4"/>
            <p:cNvSpPr txBox="1"/>
            <p:nvPr/>
          </p:nvSpPr>
          <p:spPr>
            <a:xfrm>
              <a:off x="2475373" y="3595763"/>
              <a:ext cx="3731404"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国連事務次長（オペレーション支援担当）</a:t>
              </a:r>
            </a:p>
          </p:txBody>
        </p:sp>
      </p:grpSp>
      <p:pic>
        <p:nvPicPr>
          <p:cNvPr id="9" name="図 8"/>
          <p:cNvPicPr>
            <a:picLocks noChangeAspect="1"/>
          </p:cNvPicPr>
          <p:nvPr/>
        </p:nvPicPr>
        <p:blipFill rotWithShape="1">
          <a:blip r:embed="rId3" cstate="print">
            <a:extLst>
              <a:ext uri="{28A0092B-C50C-407E-A947-70E740481C1C}">
                <a14:useLocalDpi xmlns:a14="http://schemas.microsoft.com/office/drawing/2010/main" val="0"/>
              </a:ext>
            </a:extLst>
          </a:blip>
          <a:srcRect b="6626"/>
          <a:stretch/>
        </p:blipFill>
        <p:spPr>
          <a:xfrm>
            <a:off x="289135" y="2585431"/>
            <a:ext cx="852148" cy="1193532"/>
          </a:xfrm>
          <a:prstGeom prst="rect">
            <a:avLst/>
          </a:prstGeom>
        </p:spPr>
      </p:pic>
      <p:sp>
        <p:nvSpPr>
          <p:cNvPr id="28" name="正方形/長方形 27"/>
          <p:cNvSpPr/>
          <p:nvPr/>
        </p:nvSpPr>
        <p:spPr>
          <a:xfrm>
            <a:off x="168429" y="2265326"/>
            <a:ext cx="1945708" cy="369204"/>
          </a:xfrm>
          <a:prstGeom prst="rect">
            <a:avLst/>
          </a:prstGeom>
        </p:spPr>
        <p:txBody>
          <a:bodyPr wrap="square">
            <a:spAutoFit/>
          </a:bodyPr>
          <a:lstStyle/>
          <a:p>
            <a:r>
              <a:rPr lang="ja-JP" altLang="en-US" sz="1575" b="1" dirty="0"/>
              <a:t>■</a:t>
            </a:r>
            <a:r>
              <a:rPr lang="en-US" altLang="ja-JP" b="1" dirty="0"/>
              <a:t>Part 1 : Lecture</a:t>
            </a:r>
            <a:endParaRPr lang="ja-JP" altLang="en-US" b="1" dirty="0"/>
          </a:p>
        </p:txBody>
      </p:sp>
      <p:sp>
        <p:nvSpPr>
          <p:cNvPr id="19" name="テキスト ボックス 18"/>
          <p:cNvSpPr txBox="1"/>
          <p:nvPr/>
        </p:nvSpPr>
        <p:spPr>
          <a:xfrm>
            <a:off x="0" y="9398171"/>
            <a:ext cx="6858000" cy="507831"/>
          </a:xfrm>
          <a:prstGeom prst="rect">
            <a:avLst/>
          </a:prstGeom>
          <a:solidFill>
            <a:schemeClr val="accent1">
              <a:lumMod val="20000"/>
              <a:lumOff val="80000"/>
            </a:schemeClr>
          </a:solidFill>
        </p:spPr>
        <p:txBody>
          <a:bodyPr wrap="square" rtlCol="0">
            <a:spAutoFit/>
          </a:bodyPr>
          <a:lstStyle/>
          <a:p>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[For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inquiry/</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お問合せ</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Integrated Center for UN and Foreign </a:t>
            </a:r>
            <a:r>
              <a:rPr lang="en-US" altLang="ja-JP" sz="900" dirty="0">
                <a:latin typeface="メイリオ" panose="020B0604030504040204" pitchFamily="50" charset="-128"/>
                <a:ea typeface="メイリオ" panose="020B0604030504040204" pitchFamily="50" charset="-128"/>
              </a:rPr>
              <a:t>Affairs</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Studies, </a:t>
            </a:r>
            <a:r>
              <a:rPr lang="en-US" altLang="ja-JP" sz="900" dirty="0" err="1">
                <a:latin typeface="メイリオ" panose="020B0604030504040204" pitchFamily="50" charset="-128"/>
                <a:ea typeface="メイリオ" panose="020B0604030504040204" pitchFamily="50" charset="-128"/>
                <a:cs typeface="メイリオ" panose="020B0604030504040204" pitchFamily="50" charset="-128"/>
              </a:rPr>
              <a:t>Kwansei</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err="1">
                <a:latin typeface="メイリオ" panose="020B0604030504040204" pitchFamily="50" charset="-128"/>
                <a:ea typeface="メイリオ" panose="020B0604030504040204" pitchFamily="50" charset="-128"/>
                <a:cs typeface="メイリオ" panose="020B0604030504040204" pitchFamily="50" charset="-128"/>
              </a:rPr>
              <a:t>Gakuin</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University</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関西学院大学 国連・外交統括センター</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E-mail: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hlinkClick r:id="rId4"/>
              </a:rPr>
              <a:t>unfa@kwansei.ac.jp</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TEL: 0798-54-6436</a:t>
            </a:r>
          </a:p>
        </p:txBody>
      </p:sp>
      <p:sp>
        <p:nvSpPr>
          <p:cNvPr id="26" name="テキスト ボックス 25"/>
          <p:cNvSpPr txBox="1"/>
          <p:nvPr/>
        </p:nvSpPr>
        <p:spPr>
          <a:xfrm>
            <a:off x="306282" y="8057010"/>
            <a:ext cx="6086325" cy="646331"/>
          </a:xfrm>
          <a:prstGeom prst="rect">
            <a:avLst/>
          </a:prstGeom>
          <a:noFill/>
          <a:ln w="28575">
            <a:noFill/>
          </a:ln>
        </p:spPr>
        <p:txBody>
          <a:bodyPr wrap="square" rtlCol="0">
            <a:spAutoFit/>
          </a:bodyPr>
          <a:lstStyle/>
          <a:p>
            <a:pPr>
              <a:lnSpc>
                <a:spcPct val="150000"/>
              </a:lnSpc>
            </a:pPr>
            <a:r>
              <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[Advance sign-up required</a:t>
            </a:r>
            <a:r>
              <a:rPr lang="ja-JP" altLang="en-US"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／要事前申込</a:t>
            </a:r>
            <a:r>
              <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 	</a:t>
            </a:r>
            <a:r>
              <a:rPr lang="en-US" altLang="ja-JP" sz="1200" b="1" dirty="0">
                <a:solidFill>
                  <a:srgbClr val="FF0000"/>
                </a:solidFill>
                <a:latin typeface="メイリオ" panose="020B0604030504040204" pitchFamily="50" charset="-128"/>
                <a:ea typeface="メイリオ" panose="020B0604030504040204" pitchFamily="50" charset="-128"/>
                <a:cs typeface="Arial" panose="020B0604020202020204" pitchFamily="34" charset="0"/>
              </a:rPr>
              <a:t>Deadline: 9:00am, Wed May 18</a:t>
            </a:r>
          </a:p>
          <a:p>
            <a:pPr>
              <a:lnSpc>
                <a:spcPct val="150000"/>
              </a:lnSpc>
            </a:pPr>
            <a:r>
              <a:rPr lang="en-US" altLang="ja-JP" sz="1200" b="1" dirty="0">
                <a:solidFill>
                  <a:srgbClr val="FF0000"/>
                </a:solidFill>
                <a:latin typeface="メイリオ" panose="020B0604030504040204" pitchFamily="50" charset="-128"/>
                <a:ea typeface="メイリオ" panose="020B0604030504040204" pitchFamily="50" charset="-128"/>
                <a:cs typeface="Arial" panose="020B0604020202020204" pitchFamily="34" charset="0"/>
              </a:rPr>
              <a:t>							</a:t>
            </a:r>
            <a:r>
              <a:rPr lang="ja-JP" altLang="en-US"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申込締切</a:t>
            </a:r>
            <a:r>
              <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:5</a:t>
            </a:r>
            <a:r>
              <a:rPr lang="ja-JP" altLang="en-US"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月</a:t>
            </a:r>
            <a:r>
              <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18</a:t>
            </a:r>
            <a:r>
              <a:rPr lang="ja-JP" altLang="en-US"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日</a:t>
            </a:r>
            <a:r>
              <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a:t>
            </a:r>
            <a:r>
              <a:rPr lang="ja-JP" altLang="en-US"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水</a:t>
            </a:r>
            <a:r>
              <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a:t>
            </a:r>
            <a:r>
              <a:rPr lang="ja-JP" altLang="en-US"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午前</a:t>
            </a:r>
            <a:r>
              <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9</a:t>
            </a:r>
            <a:r>
              <a:rPr lang="ja-JP" altLang="en-US" sz="1200" b="1" dirty="0">
                <a:solidFill>
                  <a:srgbClr val="FF0000"/>
                </a:solidFill>
                <a:latin typeface="Arial" panose="020B0604020202020204" pitchFamily="34" charset="0"/>
                <a:ea typeface="メイリオ" panose="020B0604030504040204" pitchFamily="50" charset="-128"/>
                <a:cs typeface="Arial" panose="020B0604020202020204" pitchFamily="34" charset="0"/>
              </a:rPr>
              <a:t>時</a:t>
            </a:r>
            <a:endParaRPr lang="en-US" altLang="ja-JP" sz="1200" b="1" dirty="0">
              <a:solidFill>
                <a:srgbClr val="FF0000"/>
              </a:solidFill>
              <a:latin typeface="Arial" panose="020B0604020202020204" pitchFamily="34" charset="0"/>
              <a:ea typeface="メイリオ" panose="020B0604030504040204" pitchFamily="50" charset="-128"/>
              <a:cs typeface="Arial" panose="020B0604020202020204" pitchFamily="34" charset="0"/>
            </a:endParaRPr>
          </a:p>
        </p:txBody>
      </p:sp>
      <p:sp>
        <p:nvSpPr>
          <p:cNvPr id="13" name="テキスト ボックス 12"/>
          <p:cNvSpPr txBox="1"/>
          <p:nvPr/>
        </p:nvSpPr>
        <p:spPr>
          <a:xfrm>
            <a:off x="1811445" y="8676390"/>
            <a:ext cx="4182016" cy="334707"/>
          </a:xfrm>
          <a:prstGeom prst="rect">
            <a:avLst/>
          </a:prstGeom>
          <a:noFill/>
        </p:spPr>
        <p:txBody>
          <a:bodyPr wrap="square" rtlCol="0">
            <a:spAutoFit/>
          </a:bodyPr>
          <a:lstStyle/>
          <a:p>
            <a:r>
              <a:rPr lang="en-US" altLang="ja-JP" sz="1575" b="1" dirty="0">
                <a:solidFill>
                  <a:srgbClr val="FF0000"/>
                </a:solidFill>
                <a:latin typeface="Arial" panose="020B0604020202020204" pitchFamily="34" charset="0"/>
                <a:ea typeface="メイリオ" panose="020B0604030504040204" pitchFamily="50" charset="-128"/>
                <a:cs typeface="Arial" panose="020B0604020202020204" pitchFamily="34" charset="0"/>
                <a:hlinkClick r:id="rId5"/>
              </a:rPr>
              <a:t>https://forms.office.com/r/fg3vWUNcD2</a:t>
            </a:r>
            <a:endParaRPr kumimoji="1" lang="ja-JP" altLang="en-US" sz="1575" dirty="0">
              <a:latin typeface="メイリオ" panose="020B0604030504040204" pitchFamily="50" charset="-128"/>
              <a:ea typeface="メイリオ" panose="020B0604030504040204" pitchFamily="50" charset="-128"/>
              <a:cs typeface="Arial" panose="020B0604020202020204" pitchFamily="34" charset="0"/>
            </a:endParaRPr>
          </a:p>
        </p:txBody>
      </p: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01283" y="8496737"/>
            <a:ext cx="672314" cy="672314"/>
          </a:xfrm>
          <a:prstGeom prst="rect">
            <a:avLst/>
          </a:prstGeom>
        </p:spPr>
      </p:pic>
      <p:sp>
        <p:nvSpPr>
          <p:cNvPr id="40" name="テキスト ボックス 39"/>
          <p:cNvSpPr txBox="1"/>
          <p:nvPr/>
        </p:nvSpPr>
        <p:spPr>
          <a:xfrm>
            <a:off x="336323" y="8588159"/>
            <a:ext cx="1178742" cy="388248"/>
          </a:xfrm>
          <a:prstGeom prst="rect">
            <a:avLst/>
          </a:prstGeom>
          <a:noFill/>
          <a:ln w="28575">
            <a:noFill/>
          </a:ln>
        </p:spPr>
        <p:txBody>
          <a:bodyPr wrap="square" rtlCol="0">
            <a:spAutoFit/>
          </a:bodyPr>
          <a:lstStyle/>
          <a:p>
            <a:r>
              <a:rPr lang="en-US" altLang="ja-JP" sz="1125" b="1" dirty="0">
                <a:solidFill>
                  <a:srgbClr val="FF0000"/>
                </a:solidFill>
                <a:latin typeface="Arial" panose="020B0604020202020204" pitchFamily="34" charset="0"/>
                <a:ea typeface="メイリオ" panose="020B0604030504040204" pitchFamily="50" charset="-128"/>
                <a:cs typeface="Arial" panose="020B0604020202020204" pitchFamily="34" charset="0"/>
              </a:rPr>
              <a:t>Apply through</a:t>
            </a:r>
          </a:p>
          <a:p>
            <a:r>
              <a:rPr lang="ja-JP" altLang="en-US" sz="798" b="1" dirty="0">
                <a:solidFill>
                  <a:srgbClr val="FF0000"/>
                </a:solidFill>
                <a:latin typeface="Arial" panose="020B0604020202020204" pitchFamily="34" charset="0"/>
                <a:ea typeface="メイリオ" panose="020B0604030504040204" pitchFamily="50" charset="-128"/>
                <a:cs typeface="Arial" panose="020B0604020202020204" pitchFamily="34" charset="0"/>
              </a:rPr>
              <a:t>お申込みはこちら</a:t>
            </a:r>
            <a:endParaRPr lang="en-US" altLang="ja-JP" sz="798" b="1" dirty="0">
              <a:solidFill>
                <a:srgbClr val="FF0000"/>
              </a:solidFill>
              <a:latin typeface="Arial" panose="020B0604020202020204" pitchFamily="34" charset="0"/>
              <a:ea typeface="メイリオ" panose="020B0604030504040204" pitchFamily="50" charset="-128"/>
              <a:cs typeface="Arial" panose="020B0604020202020204" pitchFamily="34" charset="0"/>
            </a:endParaRPr>
          </a:p>
        </p:txBody>
      </p:sp>
      <p:sp>
        <p:nvSpPr>
          <p:cNvPr id="31" name="正方形/長方形 30"/>
          <p:cNvSpPr/>
          <p:nvPr/>
        </p:nvSpPr>
        <p:spPr>
          <a:xfrm>
            <a:off x="184416" y="5263864"/>
            <a:ext cx="3437692" cy="369204"/>
          </a:xfrm>
          <a:prstGeom prst="rect">
            <a:avLst/>
          </a:prstGeom>
        </p:spPr>
        <p:txBody>
          <a:bodyPr wrap="square">
            <a:spAutoFit/>
          </a:bodyPr>
          <a:lstStyle/>
          <a:p>
            <a:r>
              <a:rPr lang="ja-JP" altLang="en-US" sz="1575" b="1" dirty="0"/>
              <a:t>■</a:t>
            </a:r>
            <a:r>
              <a:rPr lang="en-US" altLang="ja-JP" b="1" dirty="0"/>
              <a:t>Part 2 : Panel Discussion</a:t>
            </a:r>
            <a:endParaRPr lang="ja-JP" altLang="en-US" b="1" dirty="0"/>
          </a:p>
        </p:txBody>
      </p:sp>
      <p:sp>
        <p:nvSpPr>
          <p:cNvPr id="2" name="角丸四角形 1"/>
          <p:cNvSpPr/>
          <p:nvPr/>
        </p:nvSpPr>
        <p:spPr>
          <a:xfrm>
            <a:off x="308263" y="7517846"/>
            <a:ext cx="6265334" cy="583526"/>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98"/>
          </a:p>
        </p:txBody>
      </p:sp>
      <p:sp>
        <p:nvSpPr>
          <p:cNvPr id="37" name="正方形/長方形 36"/>
          <p:cNvSpPr/>
          <p:nvPr/>
        </p:nvSpPr>
        <p:spPr>
          <a:xfrm>
            <a:off x="290560" y="7544020"/>
            <a:ext cx="6725651" cy="577081"/>
          </a:xfrm>
          <a:prstGeom prst="rect">
            <a:avLst/>
          </a:prstGeom>
        </p:spPr>
        <p:txBody>
          <a:bodyPr wrap="square">
            <a:spAutoFit/>
          </a:bodyPr>
          <a:lstStyle/>
          <a:p>
            <a:pPr marL="160738" indent="-160738">
              <a:buFont typeface="Wingdings" panose="05000000000000000000" pitchFamily="2" charset="2"/>
              <a:buChar char="u"/>
            </a:pPr>
            <a:r>
              <a:rPr lang="en-US" altLang="ja-JP" sz="1050" b="1" dirty="0">
                <a:latin typeface="Arial" panose="020B0604020202020204" pitchFamily="34" charset="0"/>
                <a:ea typeface="メイリオ" panose="020B0604030504040204" pitchFamily="50" charset="-128"/>
                <a:cs typeface="Arial" panose="020B0604020202020204" pitchFamily="34" charset="0"/>
              </a:rPr>
              <a:t>The Seminar will be conducted in English.</a:t>
            </a:r>
            <a:r>
              <a:rPr lang="ja-JP" altLang="en-US" sz="1050" b="1" dirty="0">
                <a:latin typeface="Arial" panose="020B0604020202020204" pitchFamily="34" charset="0"/>
                <a:ea typeface="メイリオ" panose="020B0604030504040204" pitchFamily="50" charset="-128"/>
                <a:cs typeface="Arial" panose="020B0604020202020204" pitchFamily="34" charset="0"/>
              </a:rPr>
              <a:t> このセミナーは英語のみで実施</a:t>
            </a:r>
            <a:r>
              <a:rPr lang="ja-JP" altLang="en-US" sz="1050" b="1" dirty="0" smtClean="0">
                <a:latin typeface="Arial" panose="020B0604020202020204" pitchFamily="34" charset="0"/>
                <a:ea typeface="メイリオ" panose="020B0604030504040204" pitchFamily="50" charset="-128"/>
                <a:cs typeface="Arial" panose="020B0604020202020204" pitchFamily="34" charset="0"/>
              </a:rPr>
              <a:t>されます</a:t>
            </a:r>
            <a:r>
              <a:rPr lang="en-US" altLang="ja-JP" sz="1050" b="1" dirty="0" smtClean="0">
                <a:latin typeface="Arial" panose="020B0604020202020204" pitchFamily="34" charset="0"/>
                <a:ea typeface="メイリオ" panose="020B0604030504040204" pitchFamily="50" charset="-128"/>
                <a:cs typeface="Arial" panose="020B0604020202020204" pitchFamily="34" charset="0"/>
              </a:rPr>
              <a:t>(</a:t>
            </a:r>
            <a:r>
              <a:rPr lang="ja-JP" altLang="en-US" sz="1050" b="1" dirty="0" smtClean="0">
                <a:latin typeface="Arial" panose="020B0604020202020204" pitchFamily="34" charset="0"/>
                <a:ea typeface="メイリオ" panose="020B0604030504040204" pitchFamily="50" charset="-128"/>
                <a:cs typeface="Arial" panose="020B0604020202020204" pitchFamily="34" charset="0"/>
              </a:rPr>
              <a:t>通訳なし</a:t>
            </a:r>
            <a:r>
              <a:rPr lang="en-US" altLang="ja-JP" sz="1050" b="1" dirty="0" smtClean="0">
                <a:latin typeface="Arial" panose="020B0604020202020204" pitchFamily="34" charset="0"/>
                <a:ea typeface="メイリオ" panose="020B0604030504040204" pitchFamily="50" charset="-128"/>
                <a:cs typeface="Arial" panose="020B0604020202020204" pitchFamily="34" charset="0"/>
              </a:rPr>
              <a:t>)</a:t>
            </a:r>
            <a:r>
              <a:rPr lang="ja-JP" altLang="en-US" sz="1050" b="1" dirty="0" err="1" smtClean="0">
                <a:latin typeface="Arial" panose="020B0604020202020204" pitchFamily="34" charset="0"/>
                <a:ea typeface="メイリオ" panose="020B0604030504040204" pitchFamily="50" charset="-128"/>
                <a:cs typeface="Arial" panose="020B0604020202020204" pitchFamily="34" charset="0"/>
              </a:rPr>
              <a:t>。</a:t>
            </a:r>
            <a:endParaRPr lang="en-US" altLang="ja-JP" sz="1050" b="1" dirty="0">
              <a:latin typeface="Arial" panose="020B0604020202020204" pitchFamily="34" charset="0"/>
              <a:ea typeface="メイリオ" panose="020B0604030504040204" pitchFamily="50" charset="-128"/>
              <a:cs typeface="Arial" panose="020B0604020202020204" pitchFamily="34" charset="0"/>
            </a:endParaRPr>
          </a:p>
          <a:p>
            <a:pPr marL="160738" indent="-160738">
              <a:buFont typeface="Wingdings" panose="05000000000000000000" pitchFamily="2" charset="2"/>
              <a:buChar char="u"/>
            </a:pPr>
            <a:r>
              <a:rPr lang="en-US" altLang="ja-JP" sz="1050" b="1" dirty="0">
                <a:latin typeface="Arial" panose="020B0604020202020204" pitchFamily="34" charset="0"/>
                <a:ea typeface="メイリオ" panose="020B0604030504040204" pitchFamily="50" charset="-128"/>
                <a:cs typeface="Arial" panose="020B0604020202020204" pitchFamily="34" charset="0"/>
              </a:rPr>
              <a:t>On campus capacity for </a:t>
            </a:r>
            <a:r>
              <a:rPr lang="en-US" altLang="ja-JP" sz="1050" b="1" dirty="0" smtClean="0">
                <a:latin typeface="Arial" panose="020B0604020202020204" pitchFamily="34" charset="0"/>
                <a:ea typeface="メイリオ" panose="020B0604030504040204" pitchFamily="50" charset="-128"/>
                <a:cs typeface="Arial" panose="020B0604020202020204" pitchFamily="34" charset="0"/>
              </a:rPr>
              <a:t>70 KGU Students. </a:t>
            </a:r>
            <a:r>
              <a:rPr lang="ja-JP" altLang="en-US" sz="1050" b="1" dirty="0">
                <a:latin typeface="Arial" panose="020B0604020202020204" pitchFamily="34" charset="0"/>
                <a:ea typeface="メイリオ" panose="020B0604030504040204" pitchFamily="50" charset="-128"/>
                <a:cs typeface="Arial" panose="020B0604020202020204" pitchFamily="34" charset="0"/>
              </a:rPr>
              <a:t>対面参加は関学生のみ。先着</a:t>
            </a:r>
            <a:r>
              <a:rPr lang="en-US" altLang="ja-JP" sz="1050" b="1" dirty="0">
                <a:latin typeface="Arial" panose="020B0604020202020204" pitchFamily="34" charset="0"/>
                <a:ea typeface="メイリオ" panose="020B0604030504040204" pitchFamily="50" charset="-128"/>
                <a:cs typeface="Arial" panose="020B0604020202020204" pitchFamily="34" charset="0"/>
              </a:rPr>
              <a:t>70</a:t>
            </a:r>
            <a:r>
              <a:rPr lang="ja-JP" altLang="en-US" sz="1050" b="1" dirty="0">
                <a:latin typeface="Arial" panose="020B0604020202020204" pitchFamily="34" charset="0"/>
                <a:ea typeface="メイリオ" panose="020B0604030504040204" pitchFamily="50" charset="-128"/>
                <a:cs typeface="Arial" panose="020B0604020202020204" pitchFamily="34" charset="0"/>
              </a:rPr>
              <a:t>名。</a:t>
            </a:r>
            <a:endParaRPr lang="en-US" altLang="ja-JP" sz="1050" b="1" dirty="0">
              <a:latin typeface="Arial" panose="020B0604020202020204" pitchFamily="34" charset="0"/>
              <a:ea typeface="メイリオ" panose="020B0604030504040204" pitchFamily="50" charset="-128"/>
              <a:cs typeface="Arial" panose="020B0604020202020204" pitchFamily="34" charset="0"/>
            </a:endParaRPr>
          </a:p>
          <a:p>
            <a:pPr marL="160738" indent="-160738">
              <a:buFont typeface="Wingdings" panose="05000000000000000000" pitchFamily="2" charset="2"/>
              <a:buChar char="u"/>
            </a:pPr>
            <a:r>
              <a:rPr lang="en-US" altLang="ja-JP" sz="1050" b="1" dirty="0">
                <a:latin typeface="Arial" panose="020B0604020202020204" pitchFamily="34" charset="0"/>
                <a:ea typeface="メイリオ" panose="020B0604030504040204" pitchFamily="50" charset="-128"/>
                <a:cs typeface="Arial" panose="020B0604020202020204" pitchFamily="34" charset="0"/>
              </a:rPr>
              <a:t>Online attendance is available. </a:t>
            </a:r>
            <a:r>
              <a:rPr lang="ja-JP" altLang="en-US" sz="1050" b="1" dirty="0">
                <a:latin typeface="Arial" panose="020B0604020202020204" pitchFamily="34" charset="0"/>
                <a:ea typeface="メイリオ" panose="020B0604030504040204" pitchFamily="50" charset="-128"/>
                <a:cs typeface="Arial" panose="020B0604020202020204" pitchFamily="34" charset="0"/>
              </a:rPr>
              <a:t>オンライン参加も可能。</a:t>
            </a:r>
            <a:endParaRPr lang="en-US" altLang="ja-JP" sz="1050" b="1" dirty="0">
              <a:latin typeface="Arial" panose="020B0604020202020204" pitchFamily="34" charset="0"/>
              <a:ea typeface="メイリオ" panose="020B0604030504040204" pitchFamily="50" charset="-128"/>
              <a:cs typeface="Arial" panose="020B0604020202020204" pitchFamily="34" charset="0"/>
            </a:endParaRPr>
          </a:p>
        </p:txBody>
      </p:sp>
      <p:sp>
        <p:nvSpPr>
          <p:cNvPr id="36" name="テキスト ボックス 35"/>
          <p:cNvSpPr txBox="1"/>
          <p:nvPr/>
        </p:nvSpPr>
        <p:spPr>
          <a:xfrm>
            <a:off x="1626913" y="7105811"/>
            <a:ext cx="4336608" cy="415498"/>
          </a:xfrm>
          <a:prstGeom prst="rect">
            <a:avLst/>
          </a:prstGeom>
          <a:noFill/>
          <a:ln>
            <a:noFill/>
          </a:ln>
        </p:spPr>
        <p:txBody>
          <a:bodyPr wrap="square" rtlCol="0">
            <a:spAutoFit/>
          </a:bodyPr>
          <a:lstStyle/>
          <a:p>
            <a:r>
              <a:rPr kumimoji="1" lang="en-US" altLang="ja-JP" sz="1200" b="1" dirty="0"/>
              <a:t>Prof. Takahiro </a:t>
            </a:r>
            <a:r>
              <a:rPr kumimoji="1" lang="en-US" altLang="ja-JP" sz="1200" b="1" dirty="0" err="1"/>
              <a:t>Shinyo</a:t>
            </a:r>
            <a:r>
              <a:rPr kumimoji="1" lang="en-US" altLang="ja-JP" sz="1200" b="1" dirty="0"/>
              <a:t> </a:t>
            </a:r>
            <a:r>
              <a:rPr kumimoji="1" lang="ja-JP" altLang="en-US" sz="1000" b="1" dirty="0">
                <a:latin typeface="Meiryo UI" panose="020B0604030504040204" pitchFamily="50" charset="-128"/>
                <a:ea typeface="Meiryo UI" panose="020B0604030504040204" pitchFamily="50" charset="-128"/>
              </a:rPr>
              <a:t>神余隆博 関西学院大学国連・外交統括センター長</a:t>
            </a:r>
            <a:endParaRPr kumimoji="1" lang="en-US" altLang="ja-JP" sz="1000" b="1" dirty="0">
              <a:latin typeface="Meiryo UI" panose="020B0604030504040204" pitchFamily="50" charset="-128"/>
              <a:ea typeface="Meiryo UI" panose="020B0604030504040204" pitchFamily="50" charset="-128"/>
            </a:endParaRPr>
          </a:p>
          <a:p>
            <a:r>
              <a:rPr kumimoji="1" lang="en-US" altLang="ja-JP" sz="900" dirty="0"/>
              <a:t>Dean of Integrated Center for Un and Foreign Affairs Studies, </a:t>
            </a:r>
            <a:r>
              <a:rPr kumimoji="1" lang="en-US" altLang="ja-JP" sz="900" dirty="0" err="1"/>
              <a:t>Kwansei</a:t>
            </a:r>
            <a:r>
              <a:rPr kumimoji="1" lang="en-US" altLang="ja-JP" sz="900" dirty="0"/>
              <a:t> </a:t>
            </a:r>
            <a:r>
              <a:rPr kumimoji="1" lang="en-US" altLang="ja-JP" sz="900" dirty="0" err="1"/>
              <a:t>Gakuin</a:t>
            </a:r>
            <a:r>
              <a:rPr kumimoji="1" lang="en-US" altLang="ja-JP" sz="900" dirty="0"/>
              <a:t> University</a:t>
            </a:r>
            <a:endParaRPr kumimoji="1" lang="ja-JP" altLang="en-US" sz="900" dirty="0"/>
          </a:p>
        </p:txBody>
      </p:sp>
      <p:sp>
        <p:nvSpPr>
          <p:cNvPr id="16" name="右矢印 15"/>
          <p:cNvSpPr/>
          <p:nvPr/>
        </p:nvSpPr>
        <p:spPr>
          <a:xfrm>
            <a:off x="1527044" y="8690254"/>
            <a:ext cx="259619" cy="2525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98"/>
          </a:p>
        </p:txBody>
      </p:sp>
      <p:sp>
        <p:nvSpPr>
          <p:cNvPr id="27" name="正方形/長方形 26"/>
          <p:cNvSpPr/>
          <p:nvPr/>
        </p:nvSpPr>
        <p:spPr>
          <a:xfrm>
            <a:off x="-120723" y="150933"/>
            <a:ext cx="4111698" cy="2828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関西学院大学主催</a:t>
            </a:r>
            <a:r>
              <a:rPr lang="ja-JP" altLang="en-US" sz="1600" b="1"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講演会</a:t>
            </a:r>
            <a:r>
              <a:rPr lang="en-US" altLang="ja-JP" sz="1600" b="1"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後援：内閣府</a:t>
            </a:r>
            <a:endParaRPr lang="en-US" altLang="ja-JP" sz="1600" b="1" i="1" dirty="0">
              <a:solidFill>
                <a:schemeClr val="tx1">
                  <a:lumMod val="65000"/>
                  <a:lumOff val="35000"/>
                </a:schemeClr>
              </a:solidFill>
              <a:effectLst>
                <a:outerShdw blurRad="38100" dist="38100" dir="2700000" algn="tl">
                  <a:srgbClr val="000000">
                    <a:alpha val="43137"/>
                  </a:srgbClr>
                </a:outerShdw>
              </a:effectLst>
            </a:endParaRPr>
          </a:p>
        </p:txBody>
      </p:sp>
      <p:pic>
        <p:nvPicPr>
          <p:cNvPr id="29" name="図 2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66580" y="96905"/>
            <a:ext cx="1390831" cy="337961"/>
          </a:xfrm>
          <a:prstGeom prst="rect">
            <a:avLst/>
          </a:prstGeom>
        </p:spPr>
      </p:pic>
      <p:sp>
        <p:nvSpPr>
          <p:cNvPr id="34" name="テキスト ボックス 33"/>
          <p:cNvSpPr txBox="1"/>
          <p:nvPr/>
        </p:nvSpPr>
        <p:spPr>
          <a:xfrm>
            <a:off x="347882" y="9026310"/>
            <a:ext cx="6499827" cy="353623"/>
          </a:xfrm>
          <a:prstGeom prst="rect">
            <a:avLst/>
          </a:prstGeom>
          <a:noFill/>
          <a:ln w="28575">
            <a:noFill/>
          </a:ln>
        </p:spPr>
        <p:txBody>
          <a:bodyPr wrap="square" rtlCol="0">
            <a:spAutoFit/>
          </a:bodyPr>
          <a:lstStyle/>
          <a:p>
            <a:r>
              <a:rPr lang="en-US" altLang="ja-JP" sz="900" b="1" dirty="0">
                <a:latin typeface="Arial" panose="020B0604020202020204" pitchFamily="34" charset="0"/>
                <a:ea typeface="メイリオ" panose="020B0604030504040204" pitchFamily="50" charset="-128"/>
                <a:cs typeface="Arial" panose="020B0604020202020204" pitchFamily="34" charset="0"/>
              </a:rPr>
              <a:t>Venue information (on-campus &amp; online) will be provided to the registered attendee only.</a:t>
            </a:r>
          </a:p>
          <a:p>
            <a:r>
              <a:rPr lang="ja-JP" altLang="en-US" sz="798" b="1" dirty="0">
                <a:latin typeface="Arial" panose="020B0604020202020204" pitchFamily="34" charset="0"/>
                <a:ea typeface="メイリオ" panose="020B0604030504040204" pitchFamily="50" charset="-128"/>
                <a:cs typeface="Arial" panose="020B0604020202020204" pitchFamily="34" charset="0"/>
              </a:rPr>
              <a:t>会場の詳細は、参加お申込みいただいた方にのみ、ご登録のメールアドレスへお送りします。</a:t>
            </a:r>
            <a:endParaRPr lang="en-US" altLang="ja-JP" sz="798" b="1" dirty="0">
              <a:latin typeface="Arial" panose="020B0604020202020204" pitchFamily="34" charset="0"/>
              <a:ea typeface="メイリオ" panose="020B0604030504040204" pitchFamily="50" charset="-128"/>
              <a:cs typeface="Arial" panose="020B0604020202020204" pitchFamily="34" charset="0"/>
            </a:endParaRPr>
          </a:p>
        </p:txBody>
      </p:sp>
      <p:sp>
        <p:nvSpPr>
          <p:cNvPr id="17" name="テキスト ボックス 16"/>
          <p:cNvSpPr txBox="1"/>
          <p:nvPr/>
        </p:nvSpPr>
        <p:spPr>
          <a:xfrm>
            <a:off x="290852" y="5579429"/>
            <a:ext cx="1136771" cy="276999"/>
          </a:xfrm>
          <a:prstGeom prst="rect">
            <a:avLst/>
          </a:prstGeom>
          <a:noFill/>
          <a:ln>
            <a:solidFill>
              <a:schemeClr val="accent5">
                <a:lumMod val="75000"/>
              </a:schemeClr>
            </a:solidFill>
            <a:prstDash val="sysDot"/>
          </a:ln>
        </p:spPr>
        <p:txBody>
          <a:bodyPr wrap="square" lIns="36000" rIns="36000" rtlCol="0">
            <a:spAutoFit/>
          </a:bodyPr>
          <a:lstStyle/>
          <a:p>
            <a:r>
              <a:rPr lang="en-US" altLang="ja-JP" sz="1200" b="1" dirty="0"/>
              <a:t>Panelists/</a:t>
            </a:r>
            <a:r>
              <a:rPr lang="ja-JP" altLang="en-US" sz="800" b="1" dirty="0">
                <a:latin typeface="Meiryo UI" panose="020B0604030504040204" pitchFamily="50" charset="-128"/>
                <a:ea typeface="Meiryo UI" panose="020B0604030504040204" pitchFamily="50" charset="-128"/>
              </a:rPr>
              <a:t>パネリスト</a:t>
            </a:r>
            <a:endParaRPr kumimoji="1" lang="ja-JP" altLang="en-US" sz="800" dirty="0"/>
          </a:p>
        </p:txBody>
      </p:sp>
      <p:sp>
        <p:nvSpPr>
          <p:cNvPr id="35" name="テキスト ボックス 34"/>
          <p:cNvSpPr txBox="1"/>
          <p:nvPr/>
        </p:nvSpPr>
        <p:spPr>
          <a:xfrm>
            <a:off x="300377" y="7149447"/>
            <a:ext cx="1366610" cy="285060"/>
          </a:xfrm>
          <a:prstGeom prst="rect">
            <a:avLst/>
          </a:prstGeom>
          <a:noFill/>
          <a:ln>
            <a:solidFill>
              <a:schemeClr val="accent5">
                <a:lumMod val="75000"/>
              </a:schemeClr>
            </a:solidFill>
            <a:prstDash val="sysDot"/>
          </a:ln>
        </p:spPr>
        <p:txBody>
          <a:bodyPr wrap="square" lIns="36000" rIns="36000" rtlCol="0">
            <a:spAutoFit/>
          </a:bodyPr>
          <a:lstStyle/>
          <a:p>
            <a:r>
              <a:rPr kumimoji="1" lang="en-US" altLang="ja-JP" sz="1200" b="1" dirty="0"/>
              <a:t>Moderator/</a:t>
            </a:r>
            <a:r>
              <a:rPr kumimoji="1" lang="ja-JP" altLang="en-US" sz="800" b="1" dirty="0">
                <a:latin typeface="Meiryo UI" panose="020B0604030504040204" pitchFamily="50" charset="-128"/>
                <a:ea typeface="Meiryo UI" panose="020B0604030504040204" pitchFamily="50" charset="-128"/>
              </a:rPr>
              <a:t>モデレーター</a:t>
            </a:r>
            <a:r>
              <a:rPr kumimoji="1" lang="en-US" altLang="ja-JP" sz="800" b="1" dirty="0">
                <a:latin typeface="Meiryo UI" panose="020B0604030504040204" pitchFamily="50" charset="-128"/>
                <a:ea typeface="Meiryo UI" panose="020B0604030504040204" pitchFamily="50" charset="-128"/>
              </a:rPr>
              <a:t> </a:t>
            </a:r>
            <a:endParaRPr kumimoji="1" lang="ja-JP" altLang="en-US" sz="800" dirty="0"/>
          </a:p>
        </p:txBody>
      </p:sp>
      <p:sp>
        <p:nvSpPr>
          <p:cNvPr id="39" name="テキスト ボックス 38"/>
          <p:cNvSpPr txBox="1"/>
          <p:nvPr/>
        </p:nvSpPr>
        <p:spPr>
          <a:xfrm>
            <a:off x="1626913" y="5533510"/>
            <a:ext cx="3389595" cy="276999"/>
          </a:xfrm>
          <a:prstGeom prst="rect">
            <a:avLst/>
          </a:prstGeom>
          <a:noFill/>
          <a:ln>
            <a:noFill/>
          </a:ln>
        </p:spPr>
        <p:txBody>
          <a:bodyPr wrap="square" rtlCol="0">
            <a:spAutoFit/>
          </a:bodyPr>
          <a:lstStyle/>
          <a:p>
            <a:r>
              <a:rPr lang="en-US" altLang="ja-JP" sz="1200" b="1" dirty="0"/>
              <a:t>Mr. </a:t>
            </a:r>
            <a:r>
              <a:rPr lang="en-US" altLang="ja-JP" sz="1200" b="1" dirty="0" err="1"/>
              <a:t>Atul</a:t>
            </a:r>
            <a:r>
              <a:rPr lang="en-US" altLang="ja-JP" sz="1200" b="1" dirty="0"/>
              <a:t> Khare</a:t>
            </a:r>
            <a:r>
              <a:rPr lang="ja-JP" altLang="en-US" sz="1200" b="1" dirty="0"/>
              <a:t>  </a:t>
            </a:r>
            <a:r>
              <a:rPr kumimoji="1" lang="ja-JP" altLang="en-US" sz="1000" b="1" dirty="0">
                <a:ea typeface="Meiryo UI" panose="020B0604030504040204" pitchFamily="50" charset="-128"/>
              </a:rPr>
              <a:t>アトゥール・</a:t>
            </a:r>
            <a:r>
              <a:rPr kumimoji="1" lang="ja-JP" altLang="en-US" sz="1000" b="1" dirty="0" smtClean="0">
                <a:ea typeface="Meiryo UI" panose="020B0604030504040204" pitchFamily="50" charset="-128"/>
              </a:rPr>
              <a:t>カレ国連事務次長</a:t>
            </a:r>
            <a:r>
              <a:rPr lang="ja-JP" altLang="en-US" sz="1000" b="1" dirty="0" smtClean="0"/>
              <a:t>  </a:t>
            </a:r>
            <a:endParaRPr kumimoji="1" lang="ja-JP" altLang="en-US" sz="1000" dirty="0"/>
          </a:p>
        </p:txBody>
      </p:sp>
      <p:sp>
        <p:nvSpPr>
          <p:cNvPr id="41" name="テキスト ボックス 40"/>
          <p:cNvSpPr txBox="1"/>
          <p:nvPr/>
        </p:nvSpPr>
        <p:spPr>
          <a:xfrm>
            <a:off x="1626913" y="5743804"/>
            <a:ext cx="5104095" cy="656590"/>
          </a:xfrm>
          <a:prstGeom prst="rect">
            <a:avLst/>
          </a:prstGeom>
          <a:noFill/>
          <a:ln>
            <a:noFill/>
          </a:ln>
        </p:spPr>
        <p:txBody>
          <a:bodyPr wrap="square" rtlCol="0">
            <a:spAutoFit/>
          </a:bodyPr>
          <a:lstStyle/>
          <a:p>
            <a:pPr>
              <a:lnSpc>
                <a:spcPts val="1320"/>
              </a:lnSpc>
            </a:pPr>
            <a:r>
              <a:rPr lang="en-US" altLang="ja-JP" sz="1200" b="1" dirty="0"/>
              <a:t>Mr. </a:t>
            </a:r>
            <a:r>
              <a:rPr lang="en-US" altLang="ja-JP" sz="1200" b="1" dirty="0" err="1"/>
              <a:t>Tadamichi</a:t>
            </a:r>
            <a:r>
              <a:rPr lang="en-US" altLang="ja-JP" sz="1200" b="1" dirty="0"/>
              <a:t> Yamamoto  </a:t>
            </a:r>
            <a:r>
              <a:rPr lang="ja-JP" altLang="en-US" sz="1000" b="1" dirty="0">
                <a:latin typeface="Meiryo UI" panose="020B0604030504040204" pitchFamily="50" charset="-128"/>
                <a:ea typeface="Meiryo UI" panose="020B0604030504040204" pitchFamily="50" charset="-128"/>
              </a:rPr>
              <a:t>山本忠通氏 </a:t>
            </a:r>
            <a:endParaRPr lang="en-US" altLang="ja-JP" sz="1000" b="1" dirty="0" smtClean="0">
              <a:latin typeface="Meiryo UI" panose="020B0604030504040204" pitchFamily="50" charset="-128"/>
              <a:ea typeface="Meiryo UI" panose="020B0604030504040204" pitchFamily="50" charset="-128"/>
            </a:endParaRPr>
          </a:p>
          <a:p>
            <a:pPr>
              <a:lnSpc>
                <a:spcPts val="1320"/>
              </a:lnSpc>
            </a:pPr>
            <a:r>
              <a:rPr lang="ja-JP" altLang="en-US" sz="900" b="1" dirty="0" smtClean="0">
                <a:latin typeface="Meiryo UI" panose="020B0604030504040204" pitchFamily="50" charset="-128"/>
                <a:ea typeface="Meiryo UI" panose="020B0604030504040204" pitchFamily="50" charset="-128"/>
              </a:rPr>
              <a:t>元国連</a:t>
            </a:r>
            <a:r>
              <a:rPr lang="ja-JP" altLang="en-US" sz="900" b="1" dirty="0">
                <a:latin typeface="Meiryo UI" panose="020B0604030504040204" pitchFamily="50" charset="-128"/>
                <a:ea typeface="Meiryo UI" panose="020B0604030504040204" pitchFamily="50" charset="-128"/>
              </a:rPr>
              <a:t>事務総長特別代表</a:t>
            </a: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アフガニスタン担当</a:t>
            </a:r>
            <a:r>
              <a:rPr lang="en-US" altLang="ja-JP" sz="900" b="1" dirty="0">
                <a:latin typeface="Meiryo UI" panose="020B0604030504040204" pitchFamily="50" charset="-128"/>
                <a:ea typeface="Meiryo UI" panose="020B0604030504040204" pitchFamily="50" charset="-128"/>
              </a:rPr>
              <a:t>) </a:t>
            </a:r>
            <a:r>
              <a:rPr lang="ja-JP" altLang="en-US" sz="900" b="1" dirty="0" err="1" smtClean="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同志社</a:t>
            </a:r>
            <a:r>
              <a:rPr lang="ja-JP" altLang="en-US" sz="900" b="1" dirty="0">
                <a:latin typeface="Meiryo UI" panose="020B0604030504040204" pitchFamily="50" charset="-128"/>
                <a:ea typeface="Meiryo UI" panose="020B0604030504040204" pitchFamily="50" charset="-128"/>
              </a:rPr>
              <a:t>大学客員教授</a:t>
            </a:r>
            <a:endParaRPr lang="en-US" altLang="ja-JP" sz="900" b="1" dirty="0">
              <a:latin typeface="Meiryo UI" panose="020B0604030504040204" pitchFamily="50" charset="-128"/>
              <a:ea typeface="Meiryo UI" panose="020B0604030504040204" pitchFamily="50" charset="-128"/>
            </a:endParaRPr>
          </a:p>
          <a:p>
            <a:pPr>
              <a:lnSpc>
                <a:spcPts val="900"/>
              </a:lnSpc>
            </a:pPr>
            <a:r>
              <a:rPr lang="en-US" altLang="ja-JP" sz="900" dirty="0"/>
              <a:t>Former Special Representative of the Secretary-General for Afghanistan </a:t>
            </a:r>
            <a:r>
              <a:rPr lang="en-US" altLang="ja-JP" sz="900" dirty="0" smtClean="0"/>
              <a:t>and</a:t>
            </a:r>
            <a:r>
              <a:rPr lang="ja-JP" altLang="en-US" sz="900" dirty="0"/>
              <a:t> </a:t>
            </a:r>
            <a:r>
              <a:rPr lang="en-US" altLang="ja-JP" sz="900" dirty="0" smtClean="0"/>
              <a:t>Head </a:t>
            </a:r>
            <a:r>
              <a:rPr lang="en-US" altLang="ja-JP" sz="900" dirty="0"/>
              <a:t>of UN Assistance Mission in Afghanistan (UNAMA).  </a:t>
            </a:r>
            <a:r>
              <a:rPr lang="en-US" altLang="ja-JP" sz="900" dirty="0" smtClean="0"/>
              <a:t>Visiting </a:t>
            </a:r>
            <a:r>
              <a:rPr lang="en-US" altLang="ja-JP" sz="900" dirty="0"/>
              <a:t>Professor at </a:t>
            </a:r>
            <a:r>
              <a:rPr lang="en-US" altLang="ja-JP" sz="900" dirty="0" err="1"/>
              <a:t>Doshisha</a:t>
            </a:r>
            <a:r>
              <a:rPr lang="en-US" altLang="ja-JP" sz="900" dirty="0"/>
              <a:t> University. </a:t>
            </a:r>
            <a:endParaRPr kumimoji="1" lang="ja-JP" altLang="en-US" sz="900" dirty="0"/>
          </a:p>
        </p:txBody>
      </p:sp>
      <p:sp>
        <p:nvSpPr>
          <p:cNvPr id="32" name="テキスト ボックス 31"/>
          <p:cNvSpPr txBox="1"/>
          <p:nvPr/>
        </p:nvSpPr>
        <p:spPr>
          <a:xfrm>
            <a:off x="1626913" y="6683163"/>
            <a:ext cx="5104095" cy="477054"/>
          </a:xfrm>
          <a:prstGeom prst="rect">
            <a:avLst/>
          </a:prstGeom>
          <a:noFill/>
          <a:ln>
            <a:noFill/>
          </a:ln>
        </p:spPr>
        <p:txBody>
          <a:bodyPr wrap="square" rtlCol="0">
            <a:spAutoFit/>
          </a:bodyPr>
          <a:lstStyle/>
          <a:p>
            <a:pPr>
              <a:lnSpc>
                <a:spcPts val="1000"/>
              </a:lnSpc>
            </a:pPr>
            <a:r>
              <a:rPr lang="en-US" altLang="ja-JP" sz="1200" b="1" dirty="0" smtClean="0"/>
              <a:t>Ms. Ai </a:t>
            </a:r>
            <a:r>
              <a:rPr lang="en-US" altLang="ja-JP" sz="1200" b="1" dirty="0" err="1" smtClean="0"/>
              <a:t>Kihara</a:t>
            </a:r>
            <a:r>
              <a:rPr lang="en-US" altLang="ja-JP" sz="1200" b="1" dirty="0" smtClean="0"/>
              <a:t>-Hunt</a:t>
            </a:r>
            <a:r>
              <a:rPr lang="ja-JP" altLang="en-US" sz="1200" b="1" dirty="0" smtClean="0"/>
              <a:t>  </a:t>
            </a:r>
            <a:r>
              <a:rPr lang="ja-JP" altLang="en-US" sz="900" b="1" dirty="0" smtClean="0">
                <a:latin typeface="Meiryo UI" panose="020B0604030504040204" pitchFamily="50" charset="-128"/>
                <a:ea typeface="Meiryo UI" panose="020B0604030504040204" pitchFamily="50" charset="-128"/>
              </a:rPr>
              <a:t>キハラハント愛</a:t>
            </a:r>
            <a:r>
              <a:rPr kumimoji="1" lang="ja-JP" altLang="en-US" sz="900" b="1" dirty="0">
                <a:latin typeface="Meiryo UI" panose="020B0604030504040204" pitchFamily="50" charset="-128"/>
                <a:ea typeface="Meiryo UI" panose="020B0604030504040204" pitchFamily="50" charset="-128"/>
              </a:rPr>
              <a:t>氏　</a:t>
            </a:r>
            <a:endParaRPr kumimoji="1" lang="en-US" altLang="ja-JP" sz="900" b="1" dirty="0" smtClean="0">
              <a:latin typeface="Meiryo UI" panose="020B0604030504040204" pitchFamily="50" charset="-128"/>
              <a:ea typeface="Meiryo UI" panose="020B0604030504040204" pitchFamily="50" charset="-128"/>
            </a:endParaRPr>
          </a:p>
          <a:p>
            <a:pPr>
              <a:lnSpc>
                <a:spcPts val="1000"/>
              </a:lnSpc>
            </a:pPr>
            <a:r>
              <a:rPr kumimoji="1" lang="ja-JP" altLang="en-US" sz="900" b="1" dirty="0" smtClean="0">
                <a:latin typeface="Meiryo UI" panose="020B0604030504040204" pitchFamily="50" charset="-128"/>
                <a:ea typeface="Meiryo UI" panose="020B0604030504040204" pitchFamily="50" charset="-128"/>
              </a:rPr>
              <a:t>東京</a:t>
            </a:r>
            <a:r>
              <a:rPr kumimoji="1" lang="ja-JP" altLang="en-US" sz="900" b="1" dirty="0">
                <a:latin typeface="Meiryo UI" panose="020B0604030504040204" pitchFamily="50" charset="-128"/>
                <a:ea typeface="Meiryo UI" panose="020B0604030504040204" pitchFamily="50" charset="-128"/>
              </a:rPr>
              <a:t>大学</a:t>
            </a:r>
            <a:r>
              <a:rPr kumimoji="1" lang="ja-JP" altLang="en-US" sz="900" b="1" dirty="0" smtClean="0">
                <a:latin typeface="Meiryo UI" panose="020B0604030504040204" pitchFamily="50" charset="-128"/>
                <a:ea typeface="Meiryo UI" panose="020B0604030504040204" pitchFamily="50" charset="-128"/>
              </a:rPr>
              <a:t>大学院 総合</a:t>
            </a:r>
            <a:r>
              <a:rPr kumimoji="1" lang="ja-JP" altLang="en-US" sz="900" b="1" dirty="0">
                <a:latin typeface="Meiryo UI" panose="020B0604030504040204" pitchFamily="50" charset="-128"/>
                <a:ea typeface="Meiryo UI" panose="020B0604030504040204" pitchFamily="50" charset="-128"/>
              </a:rPr>
              <a:t>文化研究科「人間の安全保障」プログラム　教授</a:t>
            </a:r>
            <a:endParaRPr kumimoji="1" lang="en-US" altLang="ja-JP" sz="900" b="1" dirty="0" smtClean="0">
              <a:latin typeface="Meiryo UI" panose="020B0604030504040204" pitchFamily="50" charset="-128"/>
              <a:ea typeface="Meiryo UI" panose="020B0604030504040204" pitchFamily="50" charset="-128"/>
            </a:endParaRPr>
          </a:p>
          <a:p>
            <a:pPr>
              <a:lnSpc>
                <a:spcPts val="1000"/>
              </a:lnSpc>
            </a:pPr>
            <a:r>
              <a:rPr kumimoji="1" lang="en-US" altLang="ja-JP" sz="900" dirty="0" smtClean="0">
                <a:ea typeface="Meiryo UI" panose="020B0604030504040204" pitchFamily="50" charset="-128"/>
              </a:rPr>
              <a:t>Professor, Graduate Program on Human Security, the University of Tokyo</a:t>
            </a:r>
            <a:endParaRPr kumimoji="1" lang="ja-JP" altLang="en-US" sz="900" b="1" dirty="0">
              <a:ea typeface="Meiryo UI" panose="020B0604030504040204" pitchFamily="50" charset="-128"/>
            </a:endParaRPr>
          </a:p>
        </p:txBody>
      </p:sp>
    </p:spTree>
    <p:extLst>
      <p:ext uri="{BB962C8B-B14F-4D97-AF65-F5344CB8AC3E}">
        <p14:creationId xmlns:p14="http://schemas.microsoft.com/office/powerpoint/2010/main" val="1874774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2788</TotalTime>
  <Words>668</Words>
  <Application>Microsoft Office PowerPoint</Application>
  <PresentationFormat>A4 210 x 297 mm</PresentationFormat>
  <Paragraphs>46</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ウォング　悦子</dc:creator>
  <cp:lastModifiedBy>三島　りさ</cp:lastModifiedBy>
  <cp:revision>208</cp:revision>
  <cp:lastPrinted>2022-05-11T04:13:41Z</cp:lastPrinted>
  <dcterms:created xsi:type="dcterms:W3CDTF">2019-05-15T05:08:48Z</dcterms:created>
  <dcterms:modified xsi:type="dcterms:W3CDTF">2022-05-11T07:14:06Z</dcterms:modified>
</cp:coreProperties>
</file>