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515" r:id="rId4"/>
  </p:sldMasterIdLst>
  <p:notesMasterIdLst>
    <p:notesMasterId r:id="rId6"/>
  </p:notesMasterIdLst>
  <p:handoutMasterIdLst>
    <p:handoutMasterId r:id="rId7"/>
  </p:handoutMasterIdLst>
  <p:sldIdLst>
    <p:sldId id="278" r:id="rId5"/>
  </p:sldIdLst>
  <p:sldSz cx="7559675" cy="10691813"/>
  <p:notesSz cx="6807200" cy="9939338"/>
  <p:defaultTextStyle>
    <a:defPPr rtl="0">
      <a:defRPr lang="x-non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2C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576" autoAdjust="0"/>
  </p:normalViewPr>
  <p:slideViewPr>
    <p:cSldViewPr snapToGrid="0">
      <p:cViewPr varScale="1">
        <p:scale>
          <a:sx n="44" d="100"/>
          <a:sy n="44" d="100"/>
        </p:scale>
        <p:origin x="21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8693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7" cy="498693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>
              <a:defRPr sz="1200"/>
            </a:lvl1pPr>
          </a:lstStyle>
          <a:p>
            <a:pPr rtl="0"/>
            <a:fld id="{42D2BC39-0225-468F-BCB5-DF07F169A9F7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2020/6/25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787" cy="498692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r">
              <a:defRPr sz="1200"/>
            </a:lvl1pPr>
          </a:lstStyle>
          <a:p>
            <a:pPr rtl="0"/>
            <a:fld id="{EEF054BB-8F28-4346-8754-0E5644500E18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2230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8693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8693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3573BAD-4B0B-491D-98BA-A7CDD8301F93}" type="datetime1">
              <a:rPr lang="ja-JP" altLang="en-US" smtClean="0"/>
              <a:pPr/>
              <a:t>2020/6/25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8" rIns="91417" bIns="45708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17" tIns="45708" rIns="91417" bIns="45708" rtlCol="0"/>
          <a:lstStyle/>
          <a:p>
            <a:pPr lvl="0" rtl="0"/>
            <a:r>
              <a:rPr lang="ja-JP" altLang="en-US" noProof="0" dirty="0"/>
              <a:t>マスター テキストの書式設定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8692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5170A596-7141-45E9-836C-E467146705EF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9599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999" y="-13201"/>
            <a:ext cx="7582258" cy="1071821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4704" y="3748735"/>
            <a:ext cx="4817159" cy="2566631"/>
          </a:xfrm>
        </p:spPr>
        <p:txBody>
          <a:bodyPr anchor="b">
            <a:noAutofit/>
          </a:bodyPr>
          <a:lstStyle>
            <a:lvl1pPr algn="r">
              <a:defRPr sz="4464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04" y="6315364"/>
            <a:ext cx="4817159" cy="17100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7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3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43CE3C-72BF-45E0-9DFB-28D07664ADA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6326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9" y="950383"/>
            <a:ext cx="5247884" cy="5306307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9" y="6969478"/>
            <a:ext cx="5247884" cy="2449174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79922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25" y="950383"/>
            <a:ext cx="5020092" cy="4712318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10297" y="5662701"/>
            <a:ext cx="4480748" cy="59399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2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969478"/>
            <a:ext cx="5247885" cy="2449174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9075" y="1232221"/>
            <a:ext cx="378082" cy="911682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8567" y="4500221"/>
            <a:ext cx="378082" cy="911682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756867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7" y="3012023"/>
            <a:ext cx="5247885" cy="4046394"/>
          </a:xfrm>
        </p:spPr>
        <p:txBody>
          <a:bodyPr anchor="b">
            <a:normAutofit/>
          </a:bodyPr>
          <a:lstStyle>
            <a:lvl1pPr algn="l">
              <a:defRPr sz="363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7058418"/>
            <a:ext cx="5247885" cy="2360234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895036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25" y="950383"/>
            <a:ext cx="5020092" cy="4712318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976" y="6256691"/>
            <a:ext cx="5247886" cy="80172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7058418"/>
            <a:ext cx="5247885" cy="2360234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9075" y="1232221"/>
            <a:ext cx="378082" cy="911682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8567" y="4500221"/>
            <a:ext cx="378082" cy="911682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822773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144" y="950383"/>
            <a:ext cx="5242718" cy="4712318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976" y="6256691"/>
            <a:ext cx="5247886" cy="80172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accent1"/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7058418"/>
            <a:ext cx="5247885" cy="2360234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6881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173140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41660" y="950384"/>
            <a:ext cx="809219" cy="8187158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977" y="950384"/>
            <a:ext cx="4294916" cy="818715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097519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97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8A5C7-3D4B-43AF-883A-44A383AE033D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640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7" y="4210729"/>
            <a:ext cx="5247885" cy="2847691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7058417"/>
            <a:ext cx="5247885" cy="1341388"/>
          </a:xfrm>
        </p:spPr>
        <p:txBody>
          <a:bodyPr anchor="t"/>
          <a:lstStyle>
            <a:lvl1pPr marL="0" indent="0" algn="l">
              <a:buNone/>
              <a:defRPr sz="165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83794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9" y="950383"/>
            <a:ext cx="5247884" cy="205916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979" y="3368418"/>
            <a:ext cx="2553051" cy="6050232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8811" y="3368421"/>
            <a:ext cx="2553052" cy="6050233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698227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950383"/>
            <a:ext cx="5247884" cy="205916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8" y="3369032"/>
            <a:ext cx="2555170" cy="898409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978" y="4267444"/>
            <a:ext cx="2555170" cy="515121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96691" y="3369032"/>
            <a:ext cx="2555170" cy="898409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96691" y="4267444"/>
            <a:ext cx="2555170" cy="515121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C4F01D-FEBC-44EB-80AC-504154E1AE7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698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950383"/>
            <a:ext cx="5247884" cy="205916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8ADC4E-1E02-4A89-BBE8-1E7FC4CBD4E0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082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408088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2336365"/>
            <a:ext cx="2306744" cy="1993164"/>
          </a:xfrm>
        </p:spPr>
        <p:txBody>
          <a:bodyPr anchor="b">
            <a:normAutofit/>
          </a:bodyPr>
          <a:lstStyle>
            <a:lvl1pPr>
              <a:defRPr sz="165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502" y="802783"/>
            <a:ext cx="2799359" cy="8615869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78" y="4329529"/>
            <a:ext cx="2306744" cy="4029228"/>
          </a:xfrm>
        </p:spPr>
        <p:txBody>
          <a:bodyPr>
            <a:normAutofit/>
          </a:bodyPr>
          <a:lstStyle>
            <a:lvl1pPr marL="0" indent="0">
              <a:buNone/>
              <a:defRPr sz="1157"/>
            </a:lvl1pPr>
            <a:lvl2pPr marL="283475" indent="0">
              <a:buNone/>
              <a:defRPr sz="868"/>
            </a:lvl2pPr>
            <a:lvl3pPr marL="566951" indent="0">
              <a:buNone/>
              <a:defRPr sz="744"/>
            </a:lvl3pPr>
            <a:lvl4pPr marL="850426" indent="0">
              <a:buNone/>
              <a:defRPr sz="620"/>
            </a:lvl4pPr>
            <a:lvl5pPr marL="1133902" indent="0">
              <a:buNone/>
              <a:defRPr sz="620"/>
            </a:lvl5pPr>
            <a:lvl6pPr marL="1417377" indent="0">
              <a:buNone/>
              <a:defRPr sz="620"/>
            </a:lvl6pPr>
            <a:lvl7pPr marL="1700853" indent="0">
              <a:buNone/>
              <a:defRPr sz="620"/>
            </a:lvl7pPr>
            <a:lvl8pPr marL="1984328" indent="0">
              <a:buNone/>
              <a:defRPr sz="620"/>
            </a:lvl8pPr>
            <a:lvl9pPr marL="2267803" indent="0">
              <a:buNone/>
              <a:defRPr sz="62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884611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7484269"/>
            <a:ext cx="5247884" cy="883560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3978" y="950384"/>
            <a:ext cx="5247884" cy="5995581"/>
          </a:xfrm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78" y="8367830"/>
            <a:ext cx="5247884" cy="1050822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61978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7000" y="-13201"/>
            <a:ext cx="7582259" cy="1071821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978" y="950383"/>
            <a:ext cx="5247884" cy="20591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8" y="3368421"/>
            <a:ext cx="5247884" cy="6050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68722" y="9418654"/>
            <a:ext cx="5655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40DE27-20D3-4BD4-A51B-8DA9A780578F}" type="datetime1">
              <a:rPr kumimoji="0" lang="ja-JP" altLang="en-US" sz="744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2020/6/25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3978" y="9418654"/>
            <a:ext cx="382197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8047" y="9418654"/>
            <a:ext cx="42381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altLang="ja-JP" sz="744" b="0" i="0" u="none" strike="noStrike" kern="1200" cap="none" spc="0" normalizeH="0" baseline="0" noProof="0" smtClean="0">
                <a:ln>
                  <a:noFill/>
                </a:ln>
                <a:solidFill>
                  <a:srgbClr val="F496CB">
                    <a:lumMod val="75000"/>
                  </a:srgbClr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ja-JP" altLang="en-US" sz="744" b="0" i="0" u="none" strike="noStrike" kern="1200" cap="none" spc="0" normalizeH="0" baseline="0" noProof="0" dirty="0">
              <a:ln>
                <a:noFill/>
              </a:ln>
              <a:solidFill>
                <a:srgbClr val="F496CB">
                  <a:lumMod val="75000"/>
                </a:srgbClr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67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6" r:id="rId1"/>
    <p:sldLayoutId id="2147484517" r:id="rId2"/>
    <p:sldLayoutId id="2147484518" r:id="rId3"/>
    <p:sldLayoutId id="2147484519" r:id="rId4"/>
    <p:sldLayoutId id="2147484520" r:id="rId5"/>
    <p:sldLayoutId id="2147484521" r:id="rId6"/>
    <p:sldLayoutId id="2147484522" r:id="rId7"/>
    <p:sldLayoutId id="2147484523" r:id="rId8"/>
    <p:sldLayoutId id="2147484524" r:id="rId9"/>
    <p:sldLayoutId id="2147484525" r:id="rId10"/>
    <p:sldLayoutId id="2147484526" r:id="rId11"/>
    <p:sldLayoutId id="2147484527" r:id="rId12"/>
    <p:sldLayoutId id="2147484528" r:id="rId13"/>
    <p:sldLayoutId id="2147484529" r:id="rId14"/>
    <p:sldLayoutId id="2147484530" r:id="rId15"/>
    <p:sldLayoutId id="2147484531" r:id="rId16"/>
  </p:sldLayoutIdLst>
  <p:hf sldNum="0" hdr="0" ftr="0" dt="0"/>
  <p:txStyles>
    <p:titleStyle>
      <a:lvl1pPr algn="l" defTabSz="377967" rtl="0" eaLnBrk="1" latinLnBrk="0" hangingPunct="1">
        <a:spcBef>
          <a:spcPct val="0"/>
        </a:spcBef>
        <a:buNone/>
        <a:defRPr kumimoji="1" sz="2976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3475" indent="-283475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4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4197" indent="-236230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44918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22885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00853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078820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456787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834754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21272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16934" y="1211594"/>
            <a:ext cx="64515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ja-JP" altLang="en-US" sz="2800" b="1" dirty="0" smtClean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第</a:t>
            </a:r>
            <a:r>
              <a:rPr kumimoji="1" lang="ja-JP" altLang="en-US" sz="2800" b="1" dirty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４</a:t>
            </a:r>
            <a:r>
              <a:rPr kumimoji="1" lang="ja-JP" altLang="en-US" sz="2800" b="1" dirty="0" smtClean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回</a:t>
            </a:r>
            <a:endParaRPr kumimoji="1" lang="en-US" altLang="ja-JP" sz="2800" b="1" dirty="0" smtClean="0">
              <a:solidFill>
                <a:prstClr val="black"/>
              </a:solidFill>
              <a:latin typeface="Impact" panose="020B0806030902050204"/>
              <a:ea typeface="ＭＳ Ｐゴシック" panose="020B0600070205080204" pitchFamily="50" charset="-128"/>
            </a:endParaRPr>
          </a:p>
          <a:p>
            <a:pPr lvl="0">
              <a:defRPr/>
            </a:pPr>
            <a:r>
              <a:rPr kumimoji="1" lang="ja-JP" altLang="en-US" sz="28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「謝罪・</a:t>
            </a:r>
            <a:r>
              <a:rPr kumimoji="1" lang="ja-JP" altLang="en-US" sz="28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赦し・和解</a:t>
            </a:r>
            <a:r>
              <a:rPr kumimoji="1" lang="ja-JP" altLang="en-US" sz="28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の政治とグローバル化」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73294" y="4339980"/>
            <a:ext cx="668520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ja-JP" altLang="en-US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日時・会場</a:t>
            </a:r>
            <a:r>
              <a:rPr kumimoji="1" lang="en-US" altLang="ja-JP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en-US" altLang="ja-JP" sz="2000" b="1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2020</a:t>
            </a:r>
            <a:r>
              <a:rPr kumimoji="1" lang="ja-JP" altLang="en-US" sz="2000" b="1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年７月</a:t>
            </a:r>
            <a:r>
              <a:rPr kumimoji="1" lang="en-US" altLang="ja-JP" sz="2000" b="1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28</a:t>
            </a:r>
            <a:r>
              <a:rPr kumimoji="1" lang="ja-JP" altLang="en-US" sz="2000" b="1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日（火）</a:t>
            </a:r>
            <a:r>
              <a:rPr kumimoji="1" lang="ja-JP" altLang="en-US" b="1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　</a:t>
            </a:r>
            <a:r>
              <a:rPr kumimoji="1" lang="en-US" altLang="ja-JP" sz="2000" b="1" dirty="0" smtClean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13:00 - 14:45</a:t>
            </a:r>
            <a:r>
              <a:rPr kumimoji="1" lang="en-US" altLang="ja-JP" b="1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1" lang="en-US" altLang="ja-JP" b="1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1" lang="en-US" altLang="ja-JP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Zoom</a:t>
            </a:r>
            <a:r>
              <a:rPr kumimoji="1" lang="ja-JP" altLang="en-US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開催</a:t>
            </a:r>
            <a:r>
              <a:rPr kumimoji="1" lang="ja-JP" altLang="en-US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（前日までに下記</a:t>
            </a:r>
            <a:r>
              <a:rPr kumimoji="1" lang="en-US" altLang="ja-JP" dirty="0" err="1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GoogleForm</a:t>
            </a:r>
            <a:r>
              <a:rPr kumimoji="1" lang="ja-JP" altLang="en-US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に記入した</a:t>
            </a:r>
            <a:r>
              <a:rPr kumimoji="1" lang="ja-JP" altLang="en-US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方</a:t>
            </a:r>
            <a:r>
              <a:rPr kumimoji="1" lang="en-US" altLang="ja-JP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kumimoji="1" lang="en-US" altLang="ja-JP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kumimoji="1" lang="ja-JP" altLang="en-US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</a:t>
            </a:r>
            <a:r>
              <a:rPr kumimoji="1" lang="ja-JP" altLang="en-US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にアクセス</a:t>
            </a:r>
            <a:r>
              <a:rPr kumimoji="1" lang="ja-JP" altLang="en-US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方法をお知らせ致します。）</a:t>
            </a:r>
            <a:endParaRPr kumimoji="1" lang="en-US" altLang="ja-JP" dirty="0" smtClean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defRPr/>
            </a:pPr>
            <a:r>
              <a:rPr kumimoji="1" lang="en-US" altLang="ja-JP" b="1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Google Form</a:t>
            </a:r>
            <a:r>
              <a:rPr kumimoji="1" lang="en-US" altLang="ja-JP" b="1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: https://bit.ly/3eyU6AT</a:t>
            </a:r>
            <a:endParaRPr kumimoji="1" lang="en-US" altLang="ja-JP" b="1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09084" y="5848085"/>
            <a:ext cx="715842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要旨　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第二次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大戦後、ハンナ・アーレントは活動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action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としての政治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en-US" altLang="ja-JP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復権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を唱えつつ、活動結果の不可逆性に対する救済策として赦し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forgiveness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の役割を強調したが、全体主義の犯罪は「赦すことも罰することもできない悪」であると認めざるをえなかった。ショアー（ホロコースト）の裁きと赦しの問題は、記憶と忘却など関連のテーマとともに、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1960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年代の時効論争、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1980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年代の歴史家論争など、欧米では思想的な係争問題であり続けてきたが、集団的な暴力の「傷」をめぐる謝罪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apology</a:t>
            </a:r>
            <a:r>
              <a:rPr lang="ja-JP" altLang="en-US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赦し、和解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reconciliation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といった諸テーマが一挙に「グローバル化」したのは、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1990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年代以降であった。</a:t>
            </a:r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ジャック・デリダは、日本と韓国の例に言及しながら、こうした諸テーマの拡散を世界ラテン化</a:t>
            </a:r>
            <a:r>
              <a:rPr lang="en-US" altLang="ja-JP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mondialatinisation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結びつけて語っている。ドイツ大統領が「国民」の名において「赦しを請う」と語るとき、そこでは何が起きているのか。韓国の知識人が「日本は広島・長崎についてアメリカを赦すべきだし、それと同じように韓国は日本を赦すべきである」と語るとき、それは何を意味しているのか。謝罪から赦しへ、そして和解へというプロセスは、はたして実現可能なのか。少しく考察してみたい。</a:t>
            </a:r>
          </a:p>
          <a:p>
            <a:endParaRPr lang="en-US" altLang="ja-JP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84" y="53225"/>
            <a:ext cx="2822693" cy="1268078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994718" y="753969"/>
            <a:ext cx="5457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1" lang="ja-JP" altLang="en-US" b="1" dirty="0" smtClean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グローバル・スタディーズ</a:t>
            </a:r>
            <a:r>
              <a:rPr kumimoji="1" lang="ja-JP" altLang="en-US" b="1" dirty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・</a:t>
            </a:r>
            <a:r>
              <a:rPr kumimoji="1" lang="ja-JP" altLang="en-US" b="1" dirty="0" smtClean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セミナー</a:t>
            </a:r>
            <a:endParaRPr kumimoji="1" lang="en-US" altLang="ja-JP" b="1" dirty="0" smtClean="0">
              <a:solidFill>
                <a:prstClr val="black"/>
              </a:solidFill>
              <a:latin typeface="Impact" panose="020B0806030902050204"/>
              <a:ea typeface="ＭＳ Ｐゴシック" panose="020B0600070205080204" pitchFamily="50" charset="-128"/>
            </a:endParaRPr>
          </a:p>
          <a:p>
            <a:pPr lvl="0" algn="ctr">
              <a:defRPr/>
            </a:pPr>
            <a:r>
              <a:rPr kumimoji="1" lang="ja-JP" altLang="en-US" b="1" dirty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「</a:t>
            </a:r>
            <a:r>
              <a:rPr kumimoji="1" lang="ja-JP" altLang="en-US" b="1" dirty="0" smtClean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グローバル・スタディーズ</a:t>
            </a:r>
            <a:r>
              <a:rPr kumimoji="1" lang="ja-JP" altLang="en-US" b="1" dirty="0">
                <a:solidFill>
                  <a:prstClr val="black"/>
                </a:solidFill>
                <a:latin typeface="Impact" panose="020B0806030902050204"/>
                <a:ea typeface="ＭＳ Ｐゴシック" panose="020B0600070205080204" pitchFamily="50" charset="-128"/>
              </a:rPr>
              <a:t>の課題」シリーズ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74764" y="2101044"/>
            <a:ext cx="6262837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3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高橋哲哉</a:t>
            </a:r>
            <a:r>
              <a:rPr lang="en-US" altLang="ja-JP" sz="23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/>
            </a:r>
            <a:br>
              <a:rPr lang="en-US" altLang="ja-JP" sz="23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r>
              <a:rPr lang="zh-CN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東京</a:t>
            </a:r>
            <a:r>
              <a:rPr lang="zh-CN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大学大学院総合文化研究科</a:t>
            </a:r>
            <a:r>
              <a:rPr lang="zh-CN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教授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超域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文化科学専攻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4831" y="3158957"/>
            <a:ext cx="63450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討論者</a:t>
            </a:r>
            <a:r>
              <a:rPr kumimoji="1" lang="ja-JP" altLang="en-US" dirty="0"/>
              <a:t>　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國分功一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郎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kumimoji="1" lang="zh-CN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総合文化研究科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超域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文化科学専攻）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田辺明生 </a:t>
            </a:r>
            <a: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kumimoji="1" lang="zh-CN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総合文化研究科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超域文化科学専攻</a:t>
            </a:r>
            <a: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b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伊達聖伸 </a:t>
            </a:r>
            <a:r>
              <a:rPr kumimoji="1"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kumimoji="1" lang="zh-CN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総合文化研究科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地域文化研究専攻</a:t>
            </a:r>
            <a: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endParaRPr kumimoji="1" lang="ja-JP" altLang="en-US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0192" y="2857430"/>
            <a:ext cx="670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司会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馬路智仁 </a:t>
            </a:r>
            <a:r>
              <a:rPr kumimoji="1"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kumimoji="1" lang="zh-CN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総合文化研究科</a:t>
            </a:r>
            <a:r>
              <a:rPr kumimoji="1"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国際社会科学専攻</a:t>
            </a:r>
            <a:r>
              <a:rPr kumimoji="1"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endParaRPr kumimoji="1" lang="ja-JP" altLang="en-US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2248" y="10374867"/>
            <a:ext cx="5059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主催　</a:t>
            </a:r>
            <a:r>
              <a:rPr kumimoji="1" lang="ja-JP" altLang="en-US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東京</a:t>
            </a:r>
            <a:r>
              <a:rPr kumimoji="1" lang="ja-JP" altLang="en-US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大学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</a:rPr>
              <a:t>グローバル地域研究機構（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Ｐ明朝" panose="02020600040205080304" pitchFamily="18" charset="-128"/>
              </a:rPr>
              <a:t>IAGS</a:t>
            </a:r>
            <a:r>
              <a:rPr kumimoji="1" lang="ja-JP" altLang="en-US" dirty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29086" y="4011617"/>
            <a:ext cx="5059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使用言語　</a:t>
            </a:r>
            <a:r>
              <a:rPr kumimoji="1" lang="ja-JP" altLang="en-US" dirty="0" smtClean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日本語</a:t>
            </a:r>
            <a:endParaRPr kumimoji="1" lang="ja-JP" altLang="en-U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422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紫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F871927-9856-4138-B7A7-125C4AA7EF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934CB3-A97C-40D1-8D7D-5211E1C57C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4E3864-550F-4194-BC9D-CCA442A52D0D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16c05727-aa75-4e4a-9b5f-8a80a1165891"/>
    <ds:schemaRef ds:uri="71af3243-3dd4-4a8d-8c0d-dd76da1f02a5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37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Meiryo UI</vt:lpstr>
      <vt:lpstr>ＭＳ Ｐゴシック</vt:lpstr>
      <vt:lpstr>ＭＳ Ｐ明朝</vt:lpstr>
      <vt:lpstr>ＭＳ 明朝</vt:lpstr>
      <vt:lpstr>メイリオ</vt:lpstr>
      <vt:lpstr>Arial</vt:lpstr>
      <vt:lpstr>Century</vt:lpstr>
      <vt:lpstr>Impact</vt:lpstr>
      <vt:lpstr>Trebuchet MS</vt:lpstr>
      <vt:lpstr>Wingdings 3</vt:lpstr>
      <vt:lpstr>ファセット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2019-11-11T05:25:56Z</dcterms:created>
  <dcterms:modified xsi:type="dcterms:W3CDTF">2020-06-30T04:48:16Z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