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515" r:id="rId4"/>
  </p:sldMasterIdLst>
  <p:notesMasterIdLst>
    <p:notesMasterId r:id="rId6"/>
  </p:notesMasterIdLst>
  <p:handoutMasterIdLst>
    <p:handoutMasterId r:id="rId7"/>
  </p:handoutMasterIdLst>
  <p:sldIdLst>
    <p:sldId id="278" r:id="rId5"/>
  </p:sldIdLst>
  <p:sldSz cx="7559675" cy="10691813"/>
  <p:notesSz cx="6807200" cy="9939338"/>
  <p:defaultTextStyle>
    <a:defPPr rtl="0">
      <a:defRPr lang="x-non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2C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 autoAdjust="0"/>
    <p:restoredTop sz="95576" autoAdjust="0"/>
  </p:normalViewPr>
  <p:slideViewPr>
    <p:cSldViewPr snapToGrid="0">
      <p:cViewPr varScale="1">
        <p:scale>
          <a:sx n="44" d="100"/>
          <a:sy n="44" d="100"/>
        </p:scale>
        <p:origin x="25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7" cy="498693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40" y="0"/>
            <a:ext cx="2949787" cy="498693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r">
              <a:defRPr sz="1200"/>
            </a:lvl1pPr>
          </a:lstStyle>
          <a:p>
            <a:pPr rtl="0"/>
            <a:fld id="{42D2BC39-0225-468F-BCB5-DF07F169A9F7}" type="datetime1"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2020/5/12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647"/>
            <a:ext cx="2949787" cy="498692"/>
          </a:xfrm>
          <a:prstGeom prst="rect">
            <a:avLst/>
          </a:prstGeom>
        </p:spPr>
        <p:txBody>
          <a:bodyPr vert="horz" lIns="91417" tIns="45708" rIns="91417" bIns="45708" rtlCol="0" anchor="b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40" y="9440647"/>
            <a:ext cx="2949787" cy="498692"/>
          </a:xfrm>
          <a:prstGeom prst="rect">
            <a:avLst/>
          </a:prstGeom>
        </p:spPr>
        <p:txBody>
          <a:bodyPr vert="horz" lIns="91417" tIns="45708" rIns="91417" bIns="45708" rtlCol="0" anchor="b"/>
          <a:lstStyle>
            <a:lvl1pPr algn="r">
              <a:defRPr sz="1200"/>
            </a:lvl1pPr>
          </a:lstStyle>
          <a:p>
            <a:pPr rtl="0"/>
            <a:fld id="{EEF054BB-8F28-4346-8754-0E5644500E18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2230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7" cy="498693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0"/>
            <a:ext cx="2949787" cy="498693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3573BAD-4B0B-491D-98BA-A7CDD8301F93}" type="datetime1">
              <a:rPr lang="ja-JP" altLang="en-US" smtClean="0"/>
              <a:pPr/>
              <a:t>2020/5/12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7" tIns="45708" rIns="91417" bIns="45708" rtlCol="0" anchor="ctr"/>
          <a:lstStyle/>
          <a:p>
            <a:pPr rt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17" tIns="45708" rIns="91417" bIns="45708" rtlCol="0"/>
          <a:lstStyle/>
          <a:p>
            <a:pPr lvl="0" rtl="0"/>
            <a:r>
              <a:rPr lang="ja-JP" altLang="en-US" noProof="0" dirty="0"/>
              <a:t>マスター テキストの書式設定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7" cy="498692"/>
          </a:xfrm>
          <a:prstGeom prst="rect">
            <a:avLst/>
          </a:prstGeom>
        </p:spPr>
        <p:txBody>
          <a:bodyPr vert="horz" lIns="91417" tIns="45708" rIns="91417" bIns="45708" rtlCol="0" anchor="b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7" cy="498692"/>
          </a:xfrm>
          <a:prstGeom prst="rect">
            <a:avLst/>
          </a:prstGeom>
        </p:spPr>
        <p:txBody>
          <a:bodyPr vert="horz" lIns="91417" tIns="45708" rIns="91417" bIns="45708" rtlCol="0" anchor="b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5170A596-7141-45E9-836C-E467146705EF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39599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999" y="-13201"/>
            <a:ext cx="7582258" cy="1071821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4704" y="3748735"/>
            <a:ext cx="4817159" cy="2566631"/>
          </a:xfrm>
        </p:spPr>
        <p:txBody>
          <a:bodyPr anchor="b">
            <a:noAutofit/>
          </a:bodyPr>
          <a:lstStyle>
            <a:lvl1pPr algn="r">
              <a:defRPr sz="4464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4704" y="6315364"/>
            <a:ext cx="4817159" cy="17100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59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33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11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89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67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4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23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43CE3C-72BF-45E0-9DFB-28D07664ADA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2020/5/12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6326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9" y="950383"/>
            <a:ext cx="5247884" cy="5306307"/>
          </a:xfrm>
        </p:spPr>
        <p:txBody>
          <a:bodyPr anchor="ctr">
            <a:normAutofit/>
          </a:bodyPr>
          <a:lstStyle>
            <a:lvl1pPr algn="l">
              <a:defRPr sz="3637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9" y="6969478"/>
            <a:ext cx="5247884" cy="2449174"/>
          </a:xfrm>
        </p:spPr>
        <p:txBody>
          <a:bodyPr anchor="ctr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2020/5/12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179922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625" y="950383"/>
            <a:ext cx="5020092" cy="4712318"/>
          </a:xfrm>
        </p:spPr>
        <p:txBody>
          <a:bodyPr anchor="ctr">
            <a:normAutofit/>
          </a:bodyPr>
          <a:lstStyle>
            <a:lvl1pPr algn="l">
              <a:defRPr sz="3637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10297" y="5662701"/>
            <a:ext cx="4480748" cy="59399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32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FontTx/>
              <a:buNone/>
              <a:defRPr/>
            </a:lvl2pPr>
            <a:lvl3pPr marL="755934" indent="0">
              <a:buFontTx/>
              <a:buNone/>
              <a:defRPr/>
            </a:lvl3pPr>
            <a:lvl4pPr marL="1133902" indent="0">
              <a:buFontTx/>
              <a:buNone/>
              <a:defRPr/>
            </a:lvl4pPr>
            <a:lvl5pPr marL="1511869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6969478"/>
            <a:ext cx="5247885" cy="2449174"/>
          </a:xfrm>
        </p:spPr>
        <p:txBody>
          <a:bodyPr anchor="ctr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2020/5/12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9075" y="1232221"/>
            <a:ext cx="378082" cy="911682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78567" y="4500221"/>
            <a:ext cx="378082" cy="911682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756867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7" y="3012023"/>
            <a:ext cx="5247885" cy="4046394"/>
          </a:xfrm>
        </p:spPr>
        <p:txBody>
          <a:bodyPr anchor="b">
            <a:normAutofit/>
          </a:bodyPr>
          <a:lstStyle>
            <a:lvl1pPr algn="l">
              <a:defRPr sz="3637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7058418"/>
            <a:ext cx="5247885" cy="2360234"/>
          </a:xfrm>
        </p:spPr>
        <p:txBody>
          <a:bodyPr anchor="t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2020/5/12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895036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625" y="950383"/>
            <a:ext cx="5020092" cy="4712318"/>
          </a:xfrm>
        </p:spPr>
        <p:txBody>
          <a:bodyPr anchor="ctr">
            <a:normAutofit/>
          </a:bodyPr>
          <a:lstStyle>
            <a:lvl1pPr algn="l">
              <a:defRPr sz="3637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3976" y="6256691"/>
            <a:ext cx="5247886" cy="80172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967" indent="0">
              <a:buFontTx/>
              <a:buNone/>
              <a:defRPr/>
            </a:lvl2pPr>
            <a:lvl3pPr marL="755934" indent="0">
              <a:buFontTx/>
              <a:buNone/>
              <a:defRPr/>
            </a:lvl3pPr>
            <a:lvl4pPr marL="1133902" indent="0">
              <a:buFontTx/>
              <a:buNone/>
              <a:defRPr/>
            </a:lvl4pPr>
            <a:lvl5pPr marL="1511869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7058418"/>
            <a:ext cx="5247885" cy="2360234"/>
          </a:xfrm>
        </p:spPr>
        <p:txBody>
          <a:bodyPr anchor="t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2020/5/12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9075" y="1232221"/>
            <a:ext cx="378082" cy="911682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78567" y="4500221"/>
            <a:ext cx="378082" cy="911682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822773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144" y="950383"/>
            <a:ext cx="5242718" cy="4712318"/>
          </a:xfrm>
        </p:spPr>
        <p:txBody>
          <a:bodyPr anchor="ctr">
            <a:normAutofit/>
          </a:bodyPr>
          <a:lstStyle>
            <a:lvl1pPr algn="l">
              <a:defRPr sz="3637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3976" y="6256691"/>
            <a:ext cx="5247886" cy="80172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984">
                <a:solidFill>
                  <a:schemeClr val="accent1"/>
                </a:solidFill>
              </a:defRPr>
            </a:lvl1pPr>
            <a:lvl2pPr marL="377967" indent="0">
              <a:buFontTx/>
              <a:buNone/>
              <a:defRPr/>
            </a:lvl2pPr>
            <a:lvl3pPr marL="755934" indent="0">
              <a:buFontTx/>
              <a:buNone/>
              <a:defRPr/>
            </a:lvl3pPr>
            <a:lvl4pPr marL="1133902" indent="0">
              <a:buFontTx/>
              <a:buNone/>
              <a:defRPr/>
            </a:lvl4pPr>
            <a:lvl5pPr marL="1511869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7058418"/>
            <a:ext cx="5247885" cy="2360234"/>
          </a:xfrm>
        </p:spPr>
        <p:txBody>
          <a:bodyPr anchor="t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2020/5/12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68814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2020/5/12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173140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41660" y="950384"/>
            <a:ext cx="809219" cy="8187158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977" y="950384"/>
            <a:ext cx="4294916" cy="818715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2020/5/12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097519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97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78A5C7-3D4B-43AF-883A-44A383AE033D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2020/5/12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6400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7" y="4210729"/>
            <a:ext cx="5247885" cy="2847691"/>
          </a:xfrm>
        </p:spPr>
        <p:txBody>
          <a:bodyPr anchor="b"/>
          <a:lstStyle>
            <a:lvl1pPr algn="l">
              <a:defRPr sz="3307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7058417"/>
            <a:ext cx="5247885" cy="1341388"/>
          </a:xfrm>
        </p:spPr>
        <p:txBody>
          <a:bodyPr anchor="t"/>
          <a:lstStyle>
            <a:lvl1pPr marL="0" indent="0" algn="l">
              <a:buNone/>
              <a:defRPr sz="165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2020/5/12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683794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9" y="950383"/>
            <a:ext cx="5247884" cy="205916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979" y="3368418"/>
            <a:ext cx="2553051" cy="6050232"/>
          </a:xfrm>
        </p:spPr>
        <p:txBody>
          <a:bodyPr>
            <a:normAutofit/>
          </a:bodyPr>
          <a:lstStyle>
            <a:lvl1pPr>
              <a:defRPr sz="1488"/>
            </a:lvl1pPr>
            <a:lvl2pPr>
              <a:defRPr sz="1323"/>
            </a:lvl2pPr>
            <a:lvl3pPr>
              <a:defRPr sz="1157"/>
            </a:lvl3pPr>
            <a:lvl4pPr>
              <a:defRPr sz="992"/>
            </a:lvl4pPr>
            <a:lvl5pPr>
              <a:defRPr sz="992"/>
            </a:lvl5pPr>
            <a:lvl6pPr>
              <a:defRPr sz="992"/>
            </a:lvl6pPr>
            <a:lvl7pPr>
              <a:defRPr sz="992"/>
            </a:lvl7pPr>
            <a:lvl8pPr>
              <a:defRPr sz="992"/>
            </a:lvl8pPr>
            <a:lvl9pPr>
              <a:defRPr sz="99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8811" y="3368421"/>
            <a:ext cx="2553052" cy="6050233"/>
          </a:xfrm>
        </p:spPr>
        <p:txBody>
          <a:bodyPr>
            <a:normAutofit/>
          </a:bodyPr>
          <a:lstStyle>
            <a:lvl1pPr>
              <a:defRPr sz="1488"/>
            </a:lvl1pPr>
            <a:lvl2pPr>
              <a:defRPr sz="1323"/>
            </a:lvl2pPr>
            <a:lvl3pPr>
              <a:defRPr sz="1157"/>
            </a:lvl3pPr>
            <a:lvl4pPr>
              <a:defRPr sz="992"/>
            </a:lvl4pPr>
            <a:lvl5pPr>
              <a:defRPr sz="992"/>
            </a:lvl5pPr>
            <a:lvl6pPr>
              <a:defRPr sz="992"/>
            </a:lvl6pPr>
            <a:lvl7pPr>
              <a:defRPr sz="992"/>
            </a:lvl7pPr>
            <a:lvl8pPr>
              <a:defRPr sz="992"/>
            </a:lvl8pPr>
            <a:lvl9pPr>
              <a:defRPr sz="99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2020/5/12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698227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8" y="950383"/>
            <a:ext cx="5247884" cy="2059164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8" y="3369032"/>
            <a:ext cx="2555170" cy="898409"/>
          </a:xfrm>
        </p:spPr>
        <p:txBody>
          <a:bodyPr anchor="b">
            <a:noAutofit/>
          </a:bodyPr>
          <a:lstStyle>
            <a:lvl1pPr marL="0" indent="0">
              <a:buNone/>
              <a:defRPr sz="1984" b="0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978" y="4267444"/>
            <a:ext cx="2555170" cy="5151210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96691" y="3369032"/>
            <a:ext cx="2555170" cy="898409"/>
          </a:xfrm>
        </p:spPr>
        <p:txBody>
          <a:bodyPr anchor="b">
            <a:noAutofit/>
          </a:bodyPr>
          <a:lstStyle>
            <a:lvl1pPr marL="0" indent="0">
              <a:buNone/>
              <a:defRPr sz="1984" b="0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96691" y="4267444"/>
            <a:ext cx="2555170" cy="5151210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C4F01D-FEBC-44EB-80AC-504154E1AE7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2020/5/12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6989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8" y="950383"/>
            <a:ext cx="5247884" cy="205916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8ADC4E-1E02-4A89-BBE8-1E7FC4CBD4E0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2020/5/12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7082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2020/5/12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408088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8" y="2336365"/>
            <a:ext cx="2306744" cy="1993164"/>
          </a:xfrm>
        </p:spPr>
        <p:txBody>
          <a:bodyPr anchor="b">
            <a:normAutofit/>
          </a:bodyPr>
          <a:lstStyle>
            <a:lvl1pPr>
              <a:defRPr sz="165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502" y="802783"/>
            <a:ext cx="2799359" cy="8615869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978" y="4329529"/>
            <a:ext cx="2306744" cy="4029228"/>
          </a:xfrm>
        </p:spPr>
        <p:txBody>
          <a:bodyPr>
            <a:normAutofit/>
          </a:bodyPr>
          <a:lstStyle>
            <a:lvl1pPr marL="0" indent="0">
              <a:buNone/>
              <a:defRPr sz="1157"/>
            </a:lvl1pPr>
            <a:lvl2pPr marL="283475" indent="0">
              <a:buNone/>
              <a:defRPr sz="868"/>
            </a:lvl2pPr>
            <a:lvl3pPr marL="566951" indent="0">
              <a:buNone/>
              <a:defRPr sz="744"/>
            </a:lvl3pPr>
            <a:lvl4pPr marL="850426" indent="0">
              <a:buNone/>
              <a:defRPr sz="620"/>
            </a:lvl4pPr>
            <a:lvl5pPr marL="1133902" indent="0">
              <a:buNone/>
              <a:defRPr sz="620"/>
            </a:lvl5pPr>
            <a:lvl6pPr marL="1417377" indent="0">
              <a:buNone/>
              <a:defRPr sz="620"/>
            </a:lvl6pPr>
            <a:lvl7pPr marL="1700853" indent="0">
              <a:buNone/>
              <a:defRPr sz="620"/>
            </a:lvl7pPr>
            <a:lvl8pPr marL="1984328" indent="0">
              <a:buNone/>
              <a:defRPr sz="620"/>
            </a:lvl8pPr>
            <a:lvl9pPr marL="2267803" indent="0">
              <a:buNone/>
              <a:defRPr sz="62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2020/5/12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884611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8" y="7484269"/>
            <a:ext cx="5247884" cy="883560"/>
          </a:xfrm>
        </p:spPr>
        <p:txBody>
          <a:bodyPr anchor="b">
            <a:normAutofit/>
          </a:bodyPr>
          <a:lstStyle>
            <a:lvl1pPr algn="l">
              <a:defRPr sz="1984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3978" y="950384"/>
            <a:ext cx="5247884" cy="5995581"/>
          </a:xfrm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7967" indent="0">
              <a:buNone/>
              <a:defRPr sz="1323"/>
            </a:lvl2pPr>
            <a:lvl3pPr marL="755934" indent="0">
              <a:buNone/>
              <a:defRPr sz="1323"/>
            </a:lvl3pPr>
            <a:lvl4pPr marL="1133902" indent="0">
              <a:buNone/>
              <a:defRPr sz="1323"/>
            </a:lvl4pPr>
            <a:lvl5pPr marL="1511869" indent="0">
              <a:buNone/>
              <a:defRPr sz="1323"/>
            </a:lvl5pPr>
            <a:lvl6pPr marL="1889836" indent="0">
              <a:buNone/>
              <a:defRPr sz="1323"/>
            </a:lvl6pPr>
            <a:lvl7pPr marL="2267803" indent="0">
              <a:buNone/>
              <a:defRPr sz="1323"/>
            </a:lvl7pPr>
            <a:lvl8pPr marL="2645771" indent="0">
              <a:buNone/>
              <a:defRPr sz="1323"/>
            </a:lvl8pPr>
            <a:lvl9pPr marL="3023738" indent="0">
              <a:buNone/>
              <a:defRPr sz="132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978" y="8367830"/>
            <a:ext cx="5247884" cy="1050822"/>
          </a:xfrm>
        </p:spPr>
        <p:txBody>
          <a:bodyPr>
            <a:normAutofit/>
          </a:bodyPr>
          <a:lstStyle>
            <a:lvl1pPr marL="0" indent="0">
              <a:buNone/>
              <a:defRPr sz="992"/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2020/5/12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619786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7000" y="-13201"/>
            <a:ext cx="7582259" cy="1071821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3978" y="950383"/>
            <a:ext cx="5247884" cy="20591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8" y="3368421"/>
            <a:ext cx="5247884" cy="60502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68722" y="9418654"/>
            <a:ext cx="5655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2020/5/12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3978" y="9418654"/>
            <a:ext cx="3821979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8047" y="9418654"/>
            <a:ext cx="423816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67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6" r:id="rId1"/>
    <p:sldLayoutId id="2147484517" r:id="rId2"/>
    <p:sldLayoutId id="2147484518" r:id="rId3"/>
    <p:sldLayoutId id="2147484519" r:id="rId4"/>
    <p:sldLayoutId id="2147484520" r:id="rId5"/>
    <p:sldLayoutId id="2147484521" r:id="rId6"/>
    <p:sldLayoutId id="2147484522" r:id="rId7"/>
    <p:sldLayoutId id="2147484523" r:id="rId8"/>
    <p:sldLayoutId id="2147484524" r:id="rId9"/>
    <p:sldLayoutId id="2147484525" r:id="rId10"/>
    <p:sldLayoutId id="2147484526" r:id="rId11"/>
    <p:sldLayoutId id="2147484527" r:id="rId12"/>
    <p:sldLayoutId id="2147484528" r:id="rId13"/>
    <p:sldLayoutId id="2147484529" r:id="rId14"/>
    <p:sldLayoutId id="2147484530" r:id="rId15"/>
    <p:sldLayoutId id="2147484531" r:id="rId16"/>
  </p:sldLayoutIdLst>
  <p:hf sldNum="0" hdr="0" ftr="0" dt="0"/>
  <p:txStyles>
    <p:titleStyle>
      <a:lvl1pPr algn="l" defTabSz="377967" rtl="0" eaLnBrk="1" latinLnBrk="0" hangingPunct="1">
        <a:spcBef>
          <a:spcPct val="0"/>
        </a:spcBef>
        <a:buNone/>
        <a:defRPr kumimoji="1" sz="2976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3475" indent="-283475" algn="l" defTabSz="377967" rtl="0" eaLnBrk="1" latinLnBrk="0" hangingPunct="1">
        <a:spcBef>
          <a:spcPts val="82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4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14197" indent="-236230" algn="l" defTabSz="377967" rtl="0" eaLnBrk="1" latinLnBrk="0" hangingPunct="1">
        <a:spcBef>
          <a:spcPts val="82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44918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1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322885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700853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078820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456787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834754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212722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si.c.u-tokyo.ac.jp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70193" y="1458993"/>
            <a:ext cx="61902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1" lang="ja-JP" altLang="en-US" sz="2800" b="1" dirty="0" smtClean="0">
                <a:solidFill>
                  <a:prstClr val="black"/>
                </a:solidFill>
                <a:latin typeface="Impact" panose="020B0806030902050204"/>
                <a:ea typeface="ＭＳ Ｐゴシック" panose="020B0600070205080204" pitchFamily="50" charset="-128"/>
              </a:rPr>
              <a:t>第３回</a:t>
            </a:r>
            <a:endParaRPr kumimoji="1" lang="en-US" altLang="ja-JP" sz="2800" b="1" dirty="0" smtClean="0">
              <a:solidFill>
                <a:prstClr val="black"/>
              </a:solidFill>
              <a:latin typeface="Impact" panose="020B0806030902050204"/>
              <a:ea typeface="ＭＳ Ｐゴシック" panose="020B0600070205080204" pitchFamily="50" charset="-128"/>
            </a:endParaRPr>
          </a:p>
          <a:p>
            <a:pPr lvl="0">
              <a:defRPr/>
            </a:pPr>
            <a:r>
              <a:rPr kumimoji="1" lang="ja-JP" altLang="en-US" sz="28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「共感とチャリティの文化史研究</a:t>
            </a:r>
            <a:r>
              <a:rPr kumimoji="1" lang="ja-JP" altLang="en-US" sz="28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r>
              <a:rPr kumimoji="1" lang="en-US" altLang="ja-JP" sz="28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kumimoji="1" lang="en-US" altLang="ja-JP" sz="28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1" lang="ja-JP" altLang="en-US" sz="28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グローバル化</a:t>
            </a:r>
            <a:r>
              <a:rPr kumimoji="1" lang="ja-JP" altLang="en-US" sz="28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時代の課題」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42763" y="8829934"/>
            <a:ext cx="5059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主催　</a:t>
            </a:r>
            <a:r>
              <a:rPr kumimoji="1" lang="ja-JP" altLang="en-US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東京</a:t>
            </a:r>
            <a:r>
              <a:rPr kumimoji="1" lang="ja-JP" altLang="en-US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大学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グローバル地域研究機構（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Ｐ明朝" panose="02020600040205080304" pitchFamily="18" charset="-128"/>
              </a:rPr>
              <a:t>IAGS</a:t>
            </a:r>
            <a:r>
              <a:rPr kumimoji="1" lang="ja-JP" altLang="en-US" dirty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98956" y="5069382"/>
            <a:ext cx="6685202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1" lang="ja-JP" altLang="en-US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日時・会場</a:t>
            </a:r>
            <a:r>
              <a:rPr kumimoji="1" lang="en-US" altLang="ja-JP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kumimoji="1" lang="en-US" altLang="ja-JP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1" lang="en-US" altLang="ja-JP" sz="2000" b="1" dirty="0" smtClean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2020</a:t>
            </a:r>
            <a:r>
              <a:rPr kumimoji="1" lang="ja-JP" altLang="en-US" sz="2000" b="1" dirty="0" smtClean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年</a:t>
            </a:r>
            <a:r>
              <a:rPr kumimoji="1" lang="ja-JP" altLang="en-US" sz="2000" b="1" dirty="0" smtClean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６</a:t>
            </a:r>
            <a:r>
              <a:rPr kumimoji="1" lang="ja-JP" altLang="en-US" sz="2000" b="1" dirty="0" smtClean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月</a:t>
            </a:r>
            <a:r>
              <a:rPr kumimoji="1" lang="en-US" altLang="ja-JP" sz="2000" b="1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30</a:t>
            </a:r>
            <a:r>
              <a:rPr kumimoji="1" lang="ja-JP" altLang="en-US" sz="2000" b="1" dirty="0" smtClean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日</a:t>
            </a:r>
            <a:r>
              <a:rPr kumimoji="1" lang="ja-JP" altLang="en-US" sz="2000" b="1" dirty="0" smtClean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（水）</a:t>
            </a:r>
            <a:r>
              <a:rPr kumimoji="1" lang="ja-JP" altLang="en-US" b="1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　</a:t>
            </a:r>
            <a:r>
              <a:rPr kumimoji="1" lang="en-US" altLang="ja-JP" sz="2000" b="1" dirty="0" smtClean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14:55-16:40</a:t>
            </a:r>
            <a:r>
              <a:rPr kumimoji="1" lang="en-US" altLang="ja-JP" b="1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kumimoji="1" lang="en-US" altLang="ja-JP" b="1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kumimoji="1" lang="en-US" altLang="ja-JP" b="1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Zoom</a:t>
            </a:r>
            <a:r>
              <a:rPr kumimoji="1" lang="ja-JP" altLang="en-US" b="1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（前日までに下記</a:t>
            </a:r>
            <a:r>
              <a:rPr kumimoji="1" lang="en-US" altLang="ja-JP" b="1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GoogleForm</a:t>
            </a:r>
            <a:r>
              <a:rPr kumimoji="1" lang="ja-JP" altLang="en-US" b="1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に記入した方に</a:t>
            </a:r>
            <a:r>
              <a:rPr kumimoji="1" lang="en-US" altLang="ja-JP" b="1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kumimoji="1" lang="en-US" altLang="ja-JP" b="1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kumimoji="1" lang="ja-JP" altLang="en-US" b="1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アクセス方法をお知らせ致します。）</a:t>
            </a:r>
            <a:endParaRPr kumimoji="1" lang="en-US" altLang="ja-JP" b="1" dirty="0" smtClean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defRPr/>
            </a:pPr>
            <a:r>
              <a:rPr kumimoji="1" lang="en-US" altLang="ja-JP" b="1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Google Form</a:t>
            </a:r>
            <a:r>
              <a:rPr kumimoji="1" lang="en-US" altLang="ja-JP" b="1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: https://bit.ly/3bLamwH</a:t>
            </a:r>
            <a:endParaRPr kumimoji="1" lang="en-US" altLang="ja-JP" b="1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62343" y="6562973"/>
            <a:ext cx="715842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趣旨</a:t>
            </a:r>
            <a:endParaRPr lang="en-US" altLang="ja-JP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17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世紀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末から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金融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資本の流動化、商工業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の発展、消費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活性化は</a:t>
            </a: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貧富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の格差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決定的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にした。これまでの研究が救貧法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施工の実態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や</a:t>
            </a: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チャリティ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のあり方を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同時代的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文脈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のなかで精査してきたのに対し、</a:t>
            </a: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本発表はグローバル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な資本や労働、モノ、情報の移動を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通して構造的</a:t>
            </a: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に生じる貧困や奴隷制の中で、「共感」や「チャリティ」を再検討する。</a:t>
            </a: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70193" y="9206209"/>
            <a:ext cx="67998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問い合わせ先</a:t>
            </a:r>
            <a:r>
              <a:rPr lang="en-US" altLang="ja-JP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br>
              <a:rPr lang="en-US" altLang="ja-JP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グローバル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dirty="0">
                <a:latin typeface="Century" panose="02040604050505020304" pitchFamily="18" charset="0"/>
                <a:ea typeface="ＭＳ Ｐゴシック" panose="020B0600070205080204" pitchFamily="50" charset="-128"/>
              </a:rPr>
              <a:t>スタディーズ・イニシアティヴ（</a:t>
            </a:r>
            <a:r>
              <a:rPr lang="en-US" altLang="ja-JP" dirty="0">
                <a:latin typeface="Century" panose="02040604050505020304" pitchFamily="18" charset="0"/>
                <a:ea typeface="ＭＳ Ｐゴシック" panose="020B0600070205080204" pitchFamily="50" charset="-128"/>
              </a:rPr>
              <a:t>GSI</a:t>
            </a:r>
            <a:r>
              <a:rPr lang="ja-JP" altLang="en-US" dirty="0">
                <a:latin typeface="Century" panose="02040604050505020304" pitchFamily="18" charset="0"/>
                <a:ea typeface="ＭＳ Ｐゴシック" panose="020B0600070205080204" pitchFamily="50" charset="-128"/>
              </a:rPr>
              <a:t>）</a:t>
            </a:r>
            <a:r>
              <a:rPr lang="ja-JP" altLang="en-US" dirty="0" smtClean="0">
                <a:latin typeface="Century" panose="02040604050505020304" pitchFamily="18" charset="0"/>
                <a:ea typeface="ＭＳ Ｐゴシック" panose="020B0600070205080204" pitchFamily="50" charset="-128"/>
              </a:rPr>
              <a:t>事務局</a:t>
            </a:r>
            <a:r>
              <a:rPr lang="en-US" altLang="ja-JP" dirty="0" smtClean="0">
                <a:latin typeface="Century" panose="02040604050505020304" pitchFamily="18" charset="0"/>
                <a:ea typeface="ＭＳ Ｐゴシック" panose="020B0600070205080204" pitchFamily="50" charset="-128"/>
              </a:rPr>
              <a:t/>
            </a:r>
            <a:br>
              <a:rPr lang="en-US" altLang="ja-JP" dirty="0" smtClean="0">
                <a:latin typeface="Century" panose="02040604050505020304" pitchFamily="18" charset="0"/>
                <a:ea typeface="ＭＳ Ｐゴシック" panose="020B0600070205080204" pitchFamily="50" charset="-128"/>
              </a:rPr>
            </a:br>
            <a:r>
              <a:rPr lang="en-US" altLang="ja-JP" dirty="0" smtClean="0">
                <a:latin typeface="Century" panose="02040604050505020304" pitchFamily="18" charset="0"/>
                <a:ea typeface="ＭＳ Ｐゴシック" panose="020B0600070205080204" pitchFamily="50" charset="-128"/>
              </a:rPr>
              <a:t>    </a:t>
            </a:r>
            <a:r>
              <a:rPr lang="ja-JP" altLang="en-US" dirty="0">
                <a:latin typeface="Century" panose="02040604050505020304" pitchFamily="18" charset="0"/>
                <a:ea typeface="ＭＳ Ｐゴシック" panose="020B0600070205080204" pitchFamily="50" charset="-128"/>
              </a:rPr>
              <a:t>　</a:t>
            </a:r>
            <a:r>
              <a:rPr lang="ja-JP" altLang="en-US" dirty="0" smtClean="0">
                <a:latin typeface="Century" panose="02040604050505020304" pitchFamily="18" charset="0"/>
                <a:ea typeface="ＭＳ Ｐゴシック" panose="020B0600070205080204" pitchFamily="50" charset="-128"/>
              </a:rPr>
              <a:t>　　　　　 </a:t>
            </a:r>
            <a:r>
              <a:rPr lang="ja-JP" altLang="en-US" sz="1600" dirty="0" smtClean="0">
                <a:latin typeface="Century" panose="02040604050505020304" pitchFamily="18" charset="0"/>
                <a:ea typeface="ＭＳ Ｐゴシック" panose="020B0600070205080204" pitchFamily="50" charset="-128"/>
              </a:rPr>
              <a:t>駒場</a:t>
            </a:r>
            <a:r>
              <a:rPr lang="ja-JP" altLang="en-US" sz="1600" dirty="0">
                <a:latin typeface="Century" panose="02040604050505020304" pitchFamily="18" charset="0"/>
                <a:ea typeface="ＭＳ Ｐゴシック" panose="020B0600070205080204" pitchFamily="50" charset="-128"/>
              </a:rPr>
              <a:t>キャンパス</a:t>
            </a:r>
            <a:r>
              <a:rPr lang="en-US" altLang="ja-JP" sz="1600" dirty="0">
                <a:latin typeface="Century" panose="02040604050505020304" pitchFamily="18" charset="0"/>
                <a:ea typeface="ＭＳ Ｐゴシック" panose="020B0600070205080204" pitchFamily="50" charset="-128"/>
              </a:rPr>
              <a:t>14</a:t>
            </a:r>
            <a:r>
              <a:rPr lang="ja-JP" altLang="en-US" sz="1600" dirty="0">
                <a:latin typeface="Century" panose="02040604050505020304" pitchFamily="18" charset="0"/>
                <a:ea typeface="ＭＳ Ｐゴシック" panose="020B0600070205080204" pitchFamily="50" charset="-128"/>
              </a:rPr>
              <a:t>号館２階</a:t>
            </a:r>
            <a:r>
              <a:rPr lang="en-US" altLang="ja-JP" sz="1600" dirty="0">
                <a:latin typeface="Century" panose="02040604050505020304" pitchFamily="18" charset="0"/>
                <a:ea typeface="ＭＳ Ｐゴシック" panose="020B0600070205080204" pitchFamily="50" charset="-128"/>
              </a:rPr>
              <a:t>205</a:t>
            </a:r>
            <a:r>
              <a:rPr lang="ja-JP" altLang="en-US" sz="1600" dirty="0">
                <a:latin typeface="Century" panose="02040604050505020304" pitchFamily="18" charset="0"/>
                <a:ea typeface="ＭＳ Ｐゴシック" panose="020B0600070205080204" pitchFamily="50" charset="-128"/>
              </a:rPr>
              <a:t>号室</a:t>
            </a:r>
            <a:r>
              <a:rPr lang="ja-JP" altLang="en-US" dirty="0">
                <a:latin typeface="Century" panose="02040604050505020304" pitchFamily="18" charset="0"/>
                <a:ea typeface="ＭＳ Ｐゴシック" panose="020B0600070205080204" pitchFamily="50" charset="-128"/>
              </a:rPr>
              <a:t/>
            </a:r>
            <a:br>
              <a:rPr lang="ja-JP" altLang="en-US" dirty="0">
                <a:latin typeface="Century" panose="02040604050505020304" pitchFamily="18" charset="0"/>
                <a:ea typeface="ＭＳ Ｐゴシック" panose="020B0600070205080204" pitchFamily="50" charset="-128"/>
              </a:rPr>
            </a:br>
            <a:r>
              <a:rPr lang="ja-JP" altLang="en-US" dirty="0" smtClean="0">
                <a:latin typeface="Century" panose="02040604050505020304" pitchFamily="18" charset="0"/>
                <a:ea typeface="ＭＳ Ｐゴシック" panose="020B0600070205080204" pitchFamily="50" charset="-128"/>
              </a:rPr>
              <a:t>　　　　　　　　</a:t>
            </a:r>
            <a:r>
              <a:rPr lang="en-US" altLang="ja-JP" dirty="0" smtClean="0">
                <a:latin typeface="Century" panose="02040604050505020304" pitchFamily="18" charset="0"/>
                <a:ea typeface="ＭＳ Ｐゴシック" panose="020B0600070205080204" pitchFamily="50" charset="-128"/>
              </a:rPr>
              <a:t>contact@gsi.c.u-tokyo.ac.jp</a:t>
            </a:r>
          </a:p>
          <a:p>
            <a:r>
              <a:rPr lang="ja-JP" altLang="en-US" dirty="0" smtClean="0">
                <a:latin typeface="Century" panose="02040604050505020304" pitchFamily="18" charset="0"/>
                <a:ea typeface="ＭＳ Ｐゴシック" panose="020B0600070205080204" pitchFamily="50" charset="-128"/>
              </a:rPr>
              <a:t>　　　　　　　</a:t>
            </a:r>
            <a:r>
              <a:rPr lang="ja-JP" altLang="en-US" dirty="0">
                <a:latin typeface="Century" panose="02040604050505020304" pitchFamily="18" charset="0"/>
                <a:ea typeface="ＭＳ Ｐゴシック" panose="020B0600070205080204" pitchFamily="50" charset="-128"/>
              </a:rPr>
              <a:t> </a:t>
            </a:r>
            <a:r>
              <a:rPr lang="ja-JP" altLang="en-US" dirty="0" smtClean="0">
                <a:latin typeface="Century" panose="02040604050505020304" pitchFamily="18" charset="0"/>
                <a:ea typeface="ＭＳ Ｐゴシック" panose="020B0600070205080204" pitchFamily="50" charset="-128"/>
              </a:rPr>
              <a:t> </a:t>
            </a:r>
            <a:r>
              <a:rPr lang="en-US" altLang="ja-JP" dirty="0" smtClean="0">
                <a:latin typeface="Century" panose="02040604050505020304" pitchFamily="18" charset="0"/>
                <a:ea typeface="ＭＳ Ｐゴシック" panose="020B0600070205080204" pitchFamily="50" charset="-128"/>
                <a:hlinkClick r:id="rId2"/>
              </a:rPr>
              <a:t>https</a:t>
            </a:r>
            <a:r>
              <a:rPr lang="en-US" altLang="ja-JP" dirty="0">
                <a:latin typeface="Century" panose="02040604050505020304" pitchFamily="18" charset="0"/>
                <a:ea typeface="ＭＳ Ｐゴシック" panose="020B0600070205080204" pitchFamily="50" charset="-128"/>
                <a:hlinkClick r:id="rId2"/>
              </a:rPr>
              <a:t>://www.gsi.c.u-tokyo.ac.jp</a:t>
            </a:r>
            <a:r>
              <a:rPr lang="en-US" altLang="ja-JP" dirty="0" smtClean="0">
                <a:latin typeface="Century" panose="02040604050505020304" pitchFamily="18" charset="0"/>
                <a:ea typeface="ＭＳ Ｐゴシック" panose="020B0600070205080204" pitchFamily="50" charset="-128"/>
                <a:hlinkClick r:id="rId2"/>
              </a:rPr>
              <a:t>/</a:t>
            </a:r>
            <a:endParaRPr lang="en-US" altLang="ja-JP" dirty="0" smtClean="0">
              <a:latin typeface="Century" panose="02040604050505020304" pitchFamily="18" charset="0"/>
              <a:ea typeface="ＭＳ Ｐゴシック" panose="020B060007020508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084" y="53225"/>
            <a:ext cx="2822693" cy="1268078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736639" y="798412"/>
            <a:ext cx="54573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1" lang="ja-JP" altLang="en-US" b="1" dirty="0" smtClean="0">
                <a:solidFill>
                  <a:prstClr val="black"/>
                </a:solidFill>
                <a:latin typeface="Impact" panose="020B0806030902050204"/>
                <a:ea typeface="ＭＳ Ｐゴシック" panose="020B0600070205080204" pitchFamily="50" charset="-128"/>
              </a:rPr>
              <a:t>グローバル・スタディーズ</a:t>
            </a:r>
            <a:r>
              <a:rPr kumimoji="1" lang="ja-JP" altLang="en-US" b="1" dirty="0">
                <a:solidFill>
                  <a:prstClr val="black"/>
                </a:solidFill>
                <a:latin typeface="Impact" panose="020B0806030902050204"/>
                <a:ea typeface="ＭＳ Ｐゴシック" panose="020B0600070205080204" pitchFamily="50" charset="-128"/>
              </a:rPr>
              <a:t>・</a:t>
            </a:r>
            <a:r>
              <a:rPr kumimoji="1" lang="ja-JP" altLang="en-US" b="1" dirty="0" smtClean="0">
                <a:solidFill>
                  <a:prstClr val="black"/>
                </a:solidFill>
                <a:latin typeface="Impact" panose="020B0806030902050204"/>
                <a:ea typeface="ＭＳ Ｐゴシック" panose="020B0600070205080204" pitchFamily="50" charset="-128"/>
              </a:rPr>
              <a:t>セミナー</a:t>
            </a:r>
            <a:endParaRPr kumimoji="1" lang="en-US" altLang="ja-JP" b="1" dirty="0" smtClean="0">
              <a:solidFill>
                <a:prstClr val="black"/>
              </a:solidFill>
              <a:latin typeface="Impact" panose="020B0806030902050204"/>
              <a:ea typeface="ＭＳ Ｐゴシック" panose="020B0600070205080204" pitchFamily="50" charset="-128"/>
            </a:endParaRPr>
          </a:p>
          <a:p>
            <a:pPr lvl="0" algn="ctr">
              <a:defRPr/>
            </a:pPr>
            <a:r>
              <a:rPr kumimoji="1" lang="ja-JP" altLang="en-US" b="1" dirty="0">
                <a:solidFill>
                  <a:prstClr val="black"/>
                </a:solidFill>
                <a:latin typeface="Impact" panose="020B0806030902050204"/>
                <a:ea typeface="ＭＳ Ｐゴシック" panose="020B0600070205080204" pitchFamily="50" charset="-128"/>
              </a:rPr>
              <a:t>「グローバルスタディーズの課題」シリーズ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63633" y="8393088"/>
            <a:ext cx="5059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使用言語　</a:t>
            </a:r>
            <a:r>
              <a:rPr kumimoji="1" lang="ja-JP" altLang="en-US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日本語</a:t>
            </a:r>
            <a:endParaRPr kumimoji="1" lang="ja-JP" altLang="en-US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89301" y="2798094"/>
            <a:ext cx="6262837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3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大石和欣</a:t>
            </a:r>
            <a:r>
              <a:rPr lang="en-US" altLang="ja-JP" sz="23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/>
            </a:r>
            <a:br>
              <a:rPr lang="en-US" altLang="ja-JP" sz="23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</a:br>
            <a:r>
              <a:rPr lang="zh-CN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東京</a:t>
            </a:r>
            <a:r>
              <a:rPr lang="zh-CN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大学大学院総合文化研究科</a:t>
            </a:r>
            <a:r>
              <a:rPr lang="zh-CN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教授</a:t>
            </a:r>
            <a:r>
              <a:rPr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lang="zh-TW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言語情報科学専攻</a:t>
            </a:r>
            <a:r>
              <a:rPr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63" y="9561655"/>
            <a:ext cx="1130158" cy="1130158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463633" y="4135970"/>
            <a:ext cx="62247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討論者</a:t>
            </a:r>
            <a:r>
              <a:rPr kumimoji="1" lang="ja-JP" altLang="en-US" dirty="0"/>
              <a:t>　</a:t>
            </a:r>
            <a:r>
              <a:rPr kumimoji="1" lang="ja-JP" altLang="en-US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國分功一</a:t>
            </a:r>
            <a:r>
              <a:rPr kumimoji="1"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郎</a:t>
            </a:r>
            <a:r>
              <a:rPr kumimoji="1" lang="ja-JP" altLang="en-US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kumimoji="1" lang="zh-CN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総合文化研究科</a:t>
            </a:r>
            <a:r>
              <a:rPr kumimoji="1"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超域文化科学専攻</a:t>
            </a:r>
            <a:r>
              <a:rPr kumimoji="1"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kumimoji="1" lang="en-US" altLang="ja-JP" dirty="0" smtClean="0"/>
          </a:p>
          <a:p>
            <a:r>
              <a:rPr kumimoji="1"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田辺</a:t>
            </a:r>
            <a:r>
              <a:rPr kumimoji="1"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明生 </a:t>
            </a:r>
            <a:r>
              <a:rPr kumimoji="1"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kumimoji="1" lang="zh-CN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総合文化研究科</a:t>
            </a:r>
            <a:r>
              <a:rPr kumimoji="1"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超域文化科学専攻</a:t>
            </a:r>
            <a:r>
              <a:rPr kumimoji="1"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</a:t>
            </a:r>
            <a:br>
              <a:rPr kumimoji="1"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</a:br>
            <a:r>
              <a:rPr kumimoji="1"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馬路</a:t>
            </a:r>
            <a:r>
              <a:rPr kumimoji="1"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智仁 </a:t>
            </a:r>
            <a:r>
              <a:rPr kumimoji="1"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kumimoji="1" lang="zh-CN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総合</a:t>
            </a:r>
            <a:r>
              <a:rPr kumimoji="1" lang="zh-CN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文化</a:t>
            </a:r>
            <a:r>
              <a:rPr kumimoji="1" lang="zh-CN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研究科</a:t>
            </a:r>
            <a:r>
              <a:rPr kumimoji="1"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国際社会科学専攻</a:t>
            </a:r>
            <a:r>
              <a:rPr kumimoji="1"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</a:t>
            </a:r>
            <a:endParaRPr kumimoji="1" lang="ja-JP" altLang="en-US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3633" y="3773549"/>
            <a:ext cx="670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司会</a:t>
            </a:r>
            <a:r>
              <a:rPr kumimoji="1"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kumimoji="1"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伊達</a:t>
            </a:r>
            <a:r>
              <a:rPr kumimoji="1"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聖伸 </a:t>
            </a:r>
            <a:r>
              <a:rPr kumimoji="1"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kumimoji="1" lang="zh-CN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総合文化研究科</a:t>
            </a:r>
            <a:r>
              <a:rPr kumimoji="1"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地域文化研究専攻</a:t>
            </a:r>
            <a:r>
              <a:rPr kumimoji="1"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</a:t>
            </a:r>
            <a:endParaRPr kumimoji="1" lang="ja-JP" altLang="en-US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4224847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ユーザー定義 2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FEC306"/>
      </a:accent1>
      <a:accent2>
        <a:srgbClr val="F69200"/>
      </a:accent2>
      <a:accent3>
        <a:srgbClr val="DF5327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4E3864-550F-4194-BC9D-CCA442A52D0D}">
  <ds:schemaRefs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16c05727-aa75-4e4a-9b5f-8a80a1165891"/>
    <ds:schemaRef ds:uri="71af3243-3dd4-4a8d-8c0d-dd76da1f02a5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9934CB3-A97C-40D1-8D7D-5211E1C57C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F871927-9856-4138-B7A7-125C4AA7EFD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122</Words>
  <Application>Microsoft Office PowerPoint</Application>
  <PresentationFormat>ユーザー設定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Meiryo UI</vt:lpstr>
      <vt:lpstr>ＭＳ Ｐゴシック</vt:lpstr>
      <vt:lpstr>ＭＳ Ｐ明朝</vt:lpstr>
      <vt:lpstr>ＭＳ 明朝</vt:lpstr>
      <vt:lpstr>メイリオ</vt:lpstr>
      <vt:lpstr>Arial</vt:lpstr>
      <vt:lpstr>Century</vt:lpstr>
      <vt:lpstr>Impact</vt:lpstr>
      <vt:lpstr>Trebuchet MS</vt:lpstr>
      <vt:lpstr>Wingdings 3</vt:lpstr>
      <vt:lpstr>ファセット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2019-11-11T05:25:56Z</dcterms:created>
  <dcterms:modified xsi:type="dcterms:W3CDTF">2020-05-26T06:34:32Z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