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515" r:id="rId4"/>
  </p:sldMasterIdLst>
  <p:notesMasterIdLst>
    <p:notesMasterId r:id="rId6"/>
  </p:notesMasterIdLst>
  <p:handoutMasterIdLst>
    <p:handoutMasterId r:id="rId7"/>
  </p:handoutMasterIdLst>
  <p:sldIdLst>
    <p:sldId id="278" r:id="rId5"/>
  </p:sldIdLst>
  <p:sldSz cx="7559675" cy="10691813"/>
  <p:notesSz cx="6807200" cy="9939338"/>
  <p:defaultTextStyle>
    <a:defPPr rtl="0">
      <a:defRPr lang="x-non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576" autoAdjust="0"/>
  </p:normalViewPr>
  <p:slideViewPr>
    <p:cSldViewPr snapToGrid="0">
      <p:cViewPr varScale="1">
        <p:scale>
          <a:sx n="44" d="100"/>
          <a:sy n="44" d="100"/>
        </p:scale>
        <p:origin x="1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pPr rtl="0"/>
            <a:fld id="{42D2BC39-0225-468F-BCB5-DF07F169A9F7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2020/6/10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pPr rtl="0"/>
            <a:fld id="{EEF054BB-8F28-4346-8754-0E5644500E1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2230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573BAD-4B0B-491D-98BA-A7CDD8301F93}" type="datetime1">
              <a:rPr lang="ja-JP" altLang="en-US" smtClean="0"/>
              <a:pPr/>
              <a:t>2020/6/10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17" tIns="45708" rIns="91417" bIns="45708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170A596-7141-45E9-836C-E467146705EF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59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3201"/>
            <a:ext cx="7582258" cy="1071821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748735"/>
            <a:ext cx="4817159" cy="2566631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6315364"/>
            <a:ext cx="4817159" cy="17100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43CE3C-72BF-45E0-9DFB-28D07664ADA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32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530630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969478"/>
            <a:ext cx="5247884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79922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662701"/>
            <a:ext cx="4480748" cy="59399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969478"/>
            <a:ext cx="5247885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75686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012023"/>
            <a:ext cx="5247885" cy="4046394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9503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2277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950383"/>
            <a:ext cx="5242718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881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73140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950384"/>
            <a:ext cx="809219" cy="8187158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950384"/>
            <a:ext cx="4294916" cy="818715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9751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97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A5C7-3D4B-43AF-883A-44A383AE033D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40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4210729"/>
            <a:ext cx="5247885" cy="2847691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7"/>
            <a:ext cx="5247885" cy="134138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83794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20591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368418"/>
            <a:ext cx="2553051" cy="6050232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368421"/>
            <a:ext cx="2553052" cy="605023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9822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4F01D-FEBC-44EB-80AC-504154E1AE7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9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8ADC4E-1E02-4A89-BBE8-1E7FC4CBD4E0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08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0808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336365"/>
            <a:ext cx="2306744" cy="1993164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802783"/>
            <a:ext cx="2799359" cy="861586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329529"/>
            <a:ext cx="2306744" cy="4029228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461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484269"/>
            <a:ext cx="5247884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950384"/>
            <a:ext cx="5247884" cy="5995581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8367830"/>
            <a:ext cx="5247884" cy="105082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1978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3201"/>
            <a:ext cx="7582259" cy="1071821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8421"/>
            <a:ext cx="5247884" cy="6050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9418654"/>
            <a:ext cx="5655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2020/6/10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9418654"/>
            <a:ext cx="38219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9418654"/>
            <a:ext cx="4238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7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  <p:sldLayoutId id="2147484527" r:id="rId12"/>
    <p:sldLayoutId id="2147484528" r:id="rId13"/>
    <p:sldLayoutId id="2147484529" r:id="rId14"/>
    <p:sldLayoutId id="2147484530" r:id="rId15"/>
    <p:sldLayoutId id="2147484531" r:id="rId16"/>
  </p:sldLayoutIdLst>
  <p:hf sldNum="0" hdr="0" ftr="0" dt="0"/>
  <p:txStyles>
    <p:titleStyle>
      <a:lvl1pPr algn="l" defTabSz="377967" rtl="0" eaLnBrk="1" latinLnBrk="0" hangingPunct="1">
        <a:spcBef>
          <a:spcPct val="0"/>
        </a:spcBef>
        <a:buNone/>
        <a:defRPr kumimoji="1" sz="2976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si.c.u-tokyo.ac.jp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70193" y="1458993"/>
            <a:ext cx="61902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2800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第３回</a:t>
            </a:r>
            <a:endParaRPr kumimoji="1" lang="en-US" altLang="ja-JP" sz="2800" b="1" dirty="0" smtClean="0">
              <a:solidFill>
                <a:prstClr val="black"/>
              </a:solidFill>
              <a:latin typeface="Impact" panose="020B0806030902050204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kumimoji="1" lang="ja-JP" altLang="en-US" sz="28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「共感とチャリティの文化史研究</a:t>
            </a:r>
            <a:r>
              <a:rPr kumimoji="1"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kumimoji="1" lang="en-US" altLang="ja-JP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グローバル化</a:t>
            </a:r>
            <a:r>
              <a:rPr kumimoji="1" lang="ja-JP" altLang="en-US" sz="28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時代の課題」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2763" y="8829934"/>
            <a:ext cx="505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主催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東京</a:t>
            </a:r>
            <a:r>
              <a:rPr kumimoji="1" lang="ja-JP" altLang="en-US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大学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グローバル地域研究機構（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Ｐ明朝" panose="02020600040205080304" pitchFamily="18" charset="-128"/>
              </a:rPr>
              <a:t>IAGS</a:t>
            </a:r>
            <a:r>
              <a:rPr kumimoji="1" lang="ja-JP" altLang="en-US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8956" y="5069382"/>
            <a:ext cx="668520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日時・会場</a:t>
            </a:r>
            <a: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2020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年６月</a:t>
            </a:r>
            <a:r>
              <a:rPr kumimoji="1" lang="en-US" altLang="ja-JP" sz="2000" b="1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30</a:t>
            </a:r>
            <a:r>
              <a:rPr kumimoji="1" lang="ja-JP" altLang="en-US" sz="2000" b="1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日</a:t>
            </a:r>
            <a:r>
              <a:rPr kumimoji="1" lang="ja-JP" altLang="en-US" sz="2000" b="1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（火）</a:t>
            </a:r>
            <a:r>
              <a:rPr kumimoji="1" lang="ja-JP" altLang="en-US" b="1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　</a:t>
            </a: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14:55-16:40</a:t>
            </a:r>
            <a: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Zoom</a:t>
            </a: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（前日までに下記</a:t>
            </a:r>
            <a:r>
              <a:rPr kumimoji="1" lang="en-US" altLang="ja-JP" b="1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GoogleForm</a:t>
            </a: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に記入した方に</a:t>
            </a: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アクセス方法をお知らせ致します。）</a:t>
            </a:r>
            <a:endParaRPr kumimoji="1" lang="en-US" altLang="ja-JP" b="1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defRPr/>
            </a:pP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Google Form</a:t>
            </a:r>
            <a: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: https://bit.ly/3bLamwH</a:t>
            </a:r>
            <a:endParaRPr kumimoji="1" lang="en-US" altLang="ja-JP" b="1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62343" y="6562973"/>
            <a:ext cx="71584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趣旨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末から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資本の流動化、商工業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の発展、消費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活性化は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貧富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の格差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決定的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にした。これまでの研究が救貧法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施工の実態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チャリティ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のあり方を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同時代的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文脈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のなかで精査してきたのに対し、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本発表はグローバル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な資本や労働、モノ、情報の移動を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通して構造的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に生じる貧困や奴隷制の中で、「共感」や「チャリティ」を再検討する。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0193" y="9206209"/>
            <a:ext cx="6799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問い合わせ先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b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グローバル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スタディーズ・イニシアティヴ（</a:t>
            </a:r>
            <a:r>
              <a:rPr lang="en-US" altLang="ja-JP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GSI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）</a:t>
            </a: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事務局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</a:b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    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　　　　　 </a:t>
            </a:r>
            <a:r>
              <a:rPr lang="ja-JP" altLang="en-US" sz="1600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駒場</a:t>
            </a:r>
            <a:r>
              <a:rPr lang="ja-JP" altLang="en-US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キャンパス</a:t>
            </a:r>
            <a:r>
              <a:rPr lang="en-US" altLang="ja-JP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14</a:t>
            </a:r>
            <a:r>
              <a:rPr lang="ja-JP" altLang="en-US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号館２階</a:t>
            </a:r>
            <a:r>
              <a:rPr lang="en-US" altLang="ja-JP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205</a:t>
            </a:r>
            <a:r>
              <a:rPr lang="ja-JP" altLang="en-US" sz="1600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号室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/>
            </a:r>
            <a:b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</a:b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　　　　　　　　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contact@gsi.c.u-tokyo.ac.jp</a:t>
            </a:r>
          </a:p>
          <a:p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　　　　　　　</a:t>
            </a:r>
            <a:r>
              <a:rPr lang="ja-JP" altLang="en-US" dirty="0">
                <a:latin typeface="Century" panose="02040604050505020304" pitchFamily="18" charset="0"/>
                <a:ea typeface="ＭＳ Ｐゴシック" panose="020B0600070205080204" pitchFamily="50" charset="-128"/>
              </a:rPr>
              <a:t> </a:t>
            </a:r>
            <a:r>
              <a:rPr lang="ja-JP" altLang="en-US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 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  <a:hlinkClick r:id="rId2"/>
              </a:rPr>
              <a:t>https</a:t>
            </a:r>
            <a:r>
              <a:rPr lang="en-US" altLang="ja-JP" dirty="0">
                <a:latin typeface="Century" panose="02040604050505020304" pitchFamily="18" charset="0"/>
                <a:ea typeface="ＭＳ Ｐゴシック" panose="020B0600070205080204" pitchFamily="50" charset="-128"/>
                <a:hlinkClick r:id="rId2"/>
              </a:rPr>
              <a:t>://www.gsi.c.u-tokyo.ac.jp</a:t>
            </a:r>
            <a:r>
              <a:rPr lang="en-US" altLang="ja-JP" dirty="0" smtClean="0">
                <a:latin typeface="Century" panose="02040604050505020304" pitchFamily="18" charset="0"/>
                <a:ea typeface="ＭＳ Ｐゴシック" panose="020B0600070205080204" pitchFamily="50" charset="-128"/>
                <a:hlinkClick r:id="rId2"/>
              </a:rPr>
              <a:t>/</a:t>
            </a:r>
            <a:endParaRPr lang="en-US" altLang="ja-JP" dirty="0" smtClean="0">
              <a:latin typeface="Century" panose="02040604050505020304" pitchFamily="18" charset="0"/>
              <a:ea typeface="ＭＳ Ｐゴシック" panose="020B060007020508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84" y="53225"/>
            <a:ext cx="2822693" cy="1268078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736639" y="798412"/>
            <a:ext cx="545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グローバル・スタディーズ</a:t>
            </a: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・</a:t>
            </a: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セミナー</a:t>
            </a:r>
            <a:endParaRPr kumimoji="1" lang="en-US" altLang="ja-JP" b="1" dirty="0" smtClean="0">
              <a:solidFill>
                <a:prstClr val="black"/>
              </a:solidFill>
              <a:latin typeface="Impact" panose="020B0806030902050204"/>
              <a:ea typeface="ＭＳ Ｐゴシック" panose="020B0600070205080204" pitchFamily="50" charset="-128"/>
            </a:endParaRPr>
          </a:p>
          <a:p>
            <a:pPr lvl="0" algn="ctr">
              <a:defRPr/>
            </a:pP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「グローバルスタディーズの課題」シリーズ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3633" y="8393088"/>
            <a:ext cx="505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使用言語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日本語</a:t>
            </a:r>
            <a:endParaRPr kumimoji="1" lang="ja-JP" alt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89301" y="2798094"/>
            <a:ext cx="626283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大石和欣</a:t>
            </a:r>
            <a:r>
              <a:rPr lang="en-US" altLang="ja-JP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/>
            </a:r>
            <a:br>
              <a:rPr lang="en-US" altLang="ja-JP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zh-CN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東京</a:t>
            </a:r>
            <a:r>
              <a:rPr lang="zh-CN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大学大学院総合文化研究科</a:t>
            </a:r>
            <a:r>
              <a:rPr lang="zh-CN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教授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zh-TW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言語情報科学専攻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63" y="9561655"/>
            <a:ext cx="1130158" cy="1130158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63633" y="4135970"/>
            <a:ext cx="6224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討論者</a:t>
            </a:r>
            <a:r>
              <a:rPr kumimoji="1" lang="ja-JP" altLang="en-US" dirty="0"/>
              <a:t>　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國分功一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郎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超域文化科学専攻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田辺明生 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超域文化科学専攻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b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馬路智仁 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文化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研究科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国際社会科学専攻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3633" y="3773549"/>
            <a:ext cx="670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司会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伊達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聖伸 </a:t>
            </a:r>
            <a:r>
              <a: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地域文化研究専攻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22484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ユーザー定義 2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EC306"/>
      </a:accent1>
      <a:accent2>
        <a:srgbClr val="F69200"/>
      </a:accent2>
      <a:accent3>
        <a:srgbClr val="DF5327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4E3864-550F-4194-BC9D-CCA442A52D0D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9934CB3-A97C-40D1-8D7D-5211E1C57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71927-9856-4138-B7A7-125C4AA7EF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122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ＭＳ Ｐ明朝</vt:lpstr>
      <vt:lpstr>ＭＳ 明朝</vt:lpstr>
      <vt:lpstr>メイリオ</vt:lpstr>
      <vt:lpstr>Arial</vt:lpstr>
      <vt:lpstr>Century</vt:lpstr>
      <vt:lpstr>Impact</vt:lpstr>
      <vt:lpstr>Trebuchet MS</vt:lpstr>
      <vt:lpstr>Wingdings 3</vt:lpstr>
      <vt:lpstr>ファセット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2019-11-11T05:25:56Z</dcterms:created>
  <dcterms:modified xsi:type="dcterms:W3CDTF">2020-06-16T01:28:36Z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